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</p:sldIdLst>
  <p:sldSz cx="12192000" cy="6858000"/>
  <p:notesSz cx="6858000" cy="9144000"/>
  <p:embeddedFontLst>
    <p:embeddedFont>
      <p:font typeface="OPPOSans H" panose="02010600030101010101" charset="-122"/>
      <p:regular r:id="rId34"/>
    </p:embeddedFont>
    <p:embeddedFont>
      <p:font typeface="OPPOSans R" panose="02010600030101010101" charset="-122"/>
      <p:regular r:id="rId35"/>
    </p:embeddedFont>
    <p:embeddedFont>
      <p:font typeface="Source Han Sans" panose="02010600030101010101" charset="-122"/>
      <p:regular r:id="rId36"/>
    </p:embeddedFont>
    <p:embeddedFont>
      <p:font typeface="Source Han Sans CN Bold" panose="02010600030101010101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3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67" b="32660"/>
          <a:stretch>
            <a:fillRect/>
          </a:stretch>
        </p:blipFill>
        <p:spPr>
          <a:xfrm>
            <a:off x="0" y="0"/>
            <a:ext cx="12192000" cy="4514664"/>
          </a:xfrm>
          <a:custGeom>
            <a:avLst/>
            <a:gdLst>
              <a:gd name="connsiteX0" fmla="*/ 0 w 12192000"/>
              <a:gd name="connsiteY0" fmla="*/ 0 h 4514664"/>
              <a:gd name="connsiteX1" fmla="*/ 12192000 w 12192000"/>
              <a:gd name="connsiteY1" fmla="*/ 0 h 4514664"/>
              <a:gd name="connsiteX2" fmla="*/ 12192000 w 12192000"/>
              <a:gd name="connsiteY2" fmla="*/ 3300126 h 4514664"/>
              <a:gd name="connsiteX3" fmla="*/ 11942147 w 12192000"/>
              <a:gd name="connsiteY3" fmla="*/ 3418729 h 4514664"/>
              <a:gd name="connsiteX4" fmla="*/ 6096000 w 12192000"/>
              <a:gd name="connsiteY4" fmla="*/ 4514664 h 4514664"/>
              <a:gd name="connsiteX5" fmla="*/ 249853 w 12192000"/>
              <a:gd name="connsiteY5" fmla="*/ 3418729 h 4514664"/>
              <a:gd name="connsiteX6" fmla="*/ 0 w 12192000"/>
              <a:gd name="connsiteY6" fmla="*/ 3300126 h 4514664"/>
            </a:gdLst>
            <a:ahLst/>
            <a:cxnLst/>
            <a:rect l="l" t="t" r="r" b="b"/>
            <a:pathLst>
              <a:path w="12192000" h="4514664">
                <a:moveTo>
                  <a:pt x="0" y="0"/>
                </a:moveTo>
                <a:lnTo>
                  <a:pt x="12192000" y="0"/>
                </a:lnTo>
                <a:lnTo>
                  <a:pt x="12192000" y="3300126"/>
                </a:lnTo>
                <a:lnTo>
                  <a:pt x="11942147" y="3418729"/>
                </a:lnTo>
                <a:cubicBezTo>
                  <a:pt x="10445988" y="4095854"/>
                  <a:pt x="8379063" y="4514664"/>
                  <a:pt x="6096000" y="4514664"/>
                </a:cubicBezTo>
                <a:cubicBezTo>
                  <a:pt x="3812938" y="4514664"/>
                  <a:pt x="1746013" y="4095854"/>
                  <a:pt x="249853" y="3418729"/>
                </a:cubicBezTo>
                <a:lnTo>
                  <a:pt x="0" y="330012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12192000" cy="4514664"/>
          </a:xfrm>
          <a:custGeom>
            <a:avLst/>
            <a:gdLst>
              <a:gd name="connsiteX0" fmla="*/ 0 w 12192000"/>
              <a:gd name="connsiteY0" fmla="*/ 0 h 4514664"/>
              <a:gd name="connsiteX1" fmla="*/ 12192000 w 12192000"/>
              <a:gd name="connsiteY1" fmla="*/ 0 h 4514664"/>
              <a:gd name="connsiteX2" fmla="*/ 12192000 w 12192000"/>
              <a:gd name="connsiteY2" fmla="*/ 3300126 h 4514664"/>
              <a:gd name="connsiteX3" fmla="*/ 11942147 w 12192000"/>
              <a:gd name="connsiteY3" fmla="*/ 3418729 h 4514664"/>
              <a:gd name="connsiteX4" fmla="*/ 6096000 w 12192000"/>
              <a:gd name="connsiteY4" fmla="*/ 4514664 h 4514664"/>
              <a:gd name="connsiteX5" fmla="*/ 249853 w 12192000"/>
              <a:gd name="connsiteY5" fmla="*/ 3418729 h 4514664"/>
              <a:gd name="connsiteX6" fmla="*/ 0 w 12192000"/>
              <a:gd name="connsiteY6" fmla="*/ 3300126 h 4514664"/>
            </a:gdLst>
            <a:ahLst/>
            <a:cxnLst/>
            <a:rect l="l" t="t" r="r" b="b"/>
            <a:pathLst>
              <a:path w="12192000" h="4514664">
                <a:moveTo>
                  <a:pt x="0" y="0"/>
                </a:moveTo>
                <a:lnTo>
                  <a:pt x="12192000" y="0"/>
                </a:lnTo>
                <a:lnTo>
                  <a:pt x="12192000" y="3300126"/>
                </a:lnTo>
                <a:lnTo>
                  <a:pt x="11942147" y="3418729"/>
                </a:lnTo>
                <a:cubicBezTo>
                  <a:pt x="10445988" y="4095854"/>
                  <a:pt x="8379063" y="4514664"/>
                  <a:pt x="6096000" y="4514664"/>
                </a:cubicBezTo>
                <a:cubicBezTo>
                  <a:pt x="3812938" y="4514664"/>
                  <a:pt x="1746013" y="4095854"/>
                  <a:pt x="249853" y="3418729"/>
                </a:cubicBezTo>
                <a:lnTo>
                  <a:pt x="0" y="330012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14721" y="1596289"/>
            <a:ext cx="6762558" cy="1916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5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Know Your Customer (KYC) 框架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36268" y="4340043"/>
            <a:ext cx="12264536" cy="1400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A2D8F0">
                        <a:alpha val="20000"/>
                      </a:srgbClr>
                    </a:gs>
                    <a:gs pos="100000">
                      <a:srgbClr val="F0F8FD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flipH="1">
            <a:off x="3112085" y="384131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3" name="标题 1"/>
          <p:cNvSpPr txBox="1"/>
          <p:nvPr/>
        </p:nvSpPr>
        <p:spPr>
          <a:xfrm rot="21272003" flipH="1">
            <a:off x="5182667" y="4190548"/>
            <a:ext cx="7100425" cy="1573388"/>
          </a:xfrm>
          <a:custGeom>
            <a:avLst/>
            <a:gdLst>
              <a:gd name="connsiteX0" fmla="*/ 0 w 7100425"/>
              <a:gd name="connsiteY0" fmla="*/ 0 h 1573388"/>
              <a:gd name="connsiteX1" fmla="*/ 104270 w 7100425"/>
              <a:gd name="connsiteY1" fmla="*/ 1089536 h 1573388"/>
              <a:gd name="connsiteX2" fmla="*/ 193420 w 7100425"/>
              <a:gd name="connsiteY2" fmla="*/ 1118654 h 1573388"/>
              <a:gd name="connsiteX3" fmla="*/ 3601752 w 7100425"/>
              <a:gd name="connsiteY3" fmla="*/ 1573388 h 1573388"/>
              <a:gd name="connsiteX4" fmla="*/ 7010084 w 7100425"/>
              <a:gd name="connsiteY4" fmla="*/ 1118654 h 1573388"/>
              <a:gd name="connsiteX5" fmla="*/ 7100425 w 7100425"/>
              <a:gd name="connsiteY5" fmla="*/ 1089147 h 1573388"/>
              <a:gd name="connsiteX6" fmla="*/ 6993693 w 7100425"/>
              <a:gd name="connsiteY6" fmla="*/ 1115035 h 1573388"/>
              <a:gd name="connsiteX7" fmla="*/ 3064883 w 7100425"/>
              <a:gd name="connsiteY7" fmla="*/ 1097770 h 1573388"/>
              <a:gd name="connsiteX8" fmla="*/ 181814 w 7100425"/>
              <a:gd name="connsiteY8" fmla="*/ 102138 h 1573388"/>
            </a:gdLst>
            <a:ahLst/>
            <a:cxnLst/>
            <a:rect l="l" t="t" r="r" b="b"/>
            <a:pathLst>
              <a:path w="7100425" h="1573388">
                <a:moveTo>
                  <a:pt x="0" y="0"/>
                </a:moveTo>
                <a:lnTo>
                  <a:pt x="104270" y="1089536"/>
                </a:lnTo>
                <a:lnTo>
                  <a:pt x="193420" y="1118654"/>
                </a:lnTo>
                <a:cubicBezTo>
                  <a:pt x="1166349" y="1405749"/>
                  <a:pt x="2339229" y="1573388"/>
                  <a:pt x="3601752" y="1573388"/>
                </a:cubicBezTo>
                <a:cubicBezTo>
                  <a:pt x="4864275" y="1573388"/>
                  <a:pt x="6037156" y="1405750"/>
                  <a:pt x="7010084" y="1118654"/>
                </a:cubicBezTo>
                <a:lnTo>
                  <a:pt x="7100425" y="1089147"/>
                </a:lnTo>
                <a:lnTo>
                  <a:pt x="6993693" y="1115035"/>
                </a:lnTo>
                <a:cubicBezTo>
                  <a:pt x="5876481" y="1364731"/>
                  <a:pt x="4503942" y="1378094"/>
                  <a:pt x="3064883" y="1097770"/>
                </a:cubicBezTo>
                <a:cubicBezTo>
                  <a:pt x="1985589" y="887526"/>
                  <a:pt x="1002983" y="538208"/>
                  <a:pt x="181814" y="102138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360017">
            <a:off x="-88326" y="4456055"/>
            <a:ext cx="6658866" cy="1340939"/>
          </a:xfrm>
          <a:custGeom>
            <a:avLst/>
            <a:gdLst>
              <a:gd name="connsiteX0" fmla="*/ 0 w 6658866"/>
              <a:gd name="connsiteY0" fmla="*/ 0 h 1340939"/>
              <a:gd name="connsiteX1" fmla="*/ 101880 w 6658866"/>
              <a:gd name="connsiteY1" fmla="*/ 51113 h 1340939"/>
              <a:gd name="connsiteX2" fmla="*/ 2623324 w 6658866"/>
              <a:gd name="connsiteY2" fmla="*/ 865321 h 1340939"/>
              <a:gd name="connsiteX3" fmla="*/ 6552135 w 6658866"/>
              <a:gd name="connsiteY3" fmla="*/ 882586 h 1340939"/>
              <a:gd name="connsiteX4" fmla="*/ 6658866 w 6658866"/>
              <a:gd name="connsiteY4" fmla="*/ 856698 h 1340939"/>
              <a:gd name="connsiteX5" fmla="*/ 6568525 w 6658866"/>
              <a:gd name="connsiteY5" fmla="*/ 886205 h 1340939"/>
              <a:gd name="connsiteX6" fmla="*/ 3160193 w 6658866"/>
              <a:gd name="connsiteY6" fmla="*/ 1340939 h 1340939"/>
              <a:gd name="connsiteX7" fmla="*/ 254478 w 6658866"/>
              <a:gd name="connsiteY7" fmla="*/ 1019575 h 1340939"/>
              <a:gd name="connsiteX8" fmla="*/ 102940 w 6658866"/>
              <a:gd name="connsiteY8" fmla="*/ 979364 h 1340939"/>
            </a:gdLst>
            <a:ahLst/>
            <a:cxnLst/>
            <a:rect l="l" t="t" r="r" b="b"/>
            <a:pathLst>
              <a:path w="6658866" h="1340939">
                <a:moveTo>
                  <a:pt x="0" y="0"/>
                </a:moveTo>
                <a:lnTo>
                  <a:pt x="101880" y="51113"/>
                </a:lnTo>
                <a:cubicBezTo>
                  <a:pt x="844142" y="402726"/>
                  <a:pt x="1698214" y="685112"/>
                  <a:pt x="2623324" y="865321"/>
                </a:cubicBezTo>
                <a:cubicBezTo>
                  <a:pt x="4062383" y="1145645"/>
                  <a:pt x="5434922" y="1132282"/>
                  <a:pt x="6552135" y="882586"/>
                </a:cubicBezTo>
                <a:lnTo>
                  <a:pt x="6658866" y="856698"/>
                </a:lnTo>
                <a:lnTo>
                  <a:pt x="6568525" y="886205"/>
                </a:lnTo>
                <a:cubicBezTo>
                  <a:pt x="5595597" y="1173301"/>
                  <a:pt x="4422716" y="1340939"/>
                  <a:pt x="3160193" y="1340939"/>
                </a:cubicBezTo>
                <a:cubicBezTo>
                  <a:pt x="2108091" y="1340939"/>
                  <a:pt x="1118240" y="1224523"/>
                  <a:pt x="254478" y="1019575"/>
                </a:cubicBezTo>
                <a:lnTo>
                  <a:pt x="102940" y="97936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2512947" y="4254174"/>
            <a:ext cx="7166107" cy="2603825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178847" y="4289243"/>
            <a:ext cx="1654628" cy="37968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03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46205" y="4371278"/>
            <a:ext cx="1319912" cy="21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主讲人：AiPPT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6358525" y="4289243"/>
            <a:ext cx="1654628" cy="37968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03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75083" y="4371278"/>
            <a:ext cx="1434212" cy="21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时间：20XX.XX
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7667296" y="384131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7281445" y="380272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374181" y="380272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159792" y="3594832"/>
            <a:ext cx="1872417" cy="50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 dirty="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379075" y="1377565"/>
            <a:ext cx="3143250" cy="31432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10914380" y="2949190"/>
            <a:ext cx="363220" cy="0"/>
          </a:xfrm>
          <a:prstGeom prst="straightConnector1">
            <a:avLst/>
          </a:prstGeom>
          <a:noFill/>
          <a:ln w="57150" cap="sq">
            <a:solidFill>
              <a:srgbClr val="FFFFFF">
                <a:alpha val="100000"/>
              </a:srgbClr>
            </a:solidFill>
            <a:miter/>
            <a:tailEnd type="triangle"/>
          </a:ln>
        </p:spPr>
      </p:cxnSp>
      <p:cxnSp>
        <p:nvCxnSpPr>
          <p:cNvPr id="5" name="标题 1"/>
          <p:cNvCxnSpPr/>
          <p:nvPr/>
        </p:nvCxnSpPr>
        <p:spPr>
          <a:xfrm>
            <a:off x="1118785" y="2949190"/>
            <a:ext cx="4816471" cy="1"/>
          </a:xfrm>
          <a:prstGeom prst="line">
            <a:avLst/>
          </a:prstGeom>
          <a:noFill/>
          <a:ln w="10477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1042349" y="2895817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28509" y="2895817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5248" y="3335625"/>
            <a:ext cx="458868" cy="49706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07188" y="3335625"/>
            <a:ext cx="435245" cy="497065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6149" y="4011217"/>
            <a:ext cx="40230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根据风险级别进行不同程度的尽职调查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776278" y="4011216"/>
            <a:ext cx="39468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包括简化的尽职调查、基础CDD和增强型尽职调查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028700" y="1270873"/>
            <a:ext cx="8941164" cy="121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客户尽职调查（CDD）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56353" y="3028077"/>
            <a:ext cx="2316759" cy="2262656"/>
          </a:xfrm>
          <a:prstGeom prst="roundRect">
            <a:avLst>
              <a:gd name="adj" fmla="val 5528"/>
            </a:avLst>
          </a:prstGeom>
          <a:blipFill>
            <a:blip r:embed="rId2"/>
            <a:srcRect/>
            <a:stretch>
              <a:fillRect/>
            </a:stretch>
          </a:blip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604588" y="3028077"/>
            <a:ext cx="2316759" cy="2262656"/>
          </a:xfrm>
          <a:prstGeom prst="roundRect">
            <a:avLst>
              <a:gd name="adj" fmla="val 5528"/>
            </a:avLst>
          </a:prstGeom>
          <a:blipFill>
            <a:blip r:embed="rId3"/>
            <a:srcRect/>
            <a:stretch>
              <a:fillRect/>
            </a:stretch>
          </a:blip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670020" y="3900177"/>
            <a:ext cx="3002559" cy="1321131"/>
          </a:xfrm>
          <a:prstGeom prst="rect">
            <a:avLst/>
          </a:prstGeom>
          <a:noFill/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监控级别取决于风险评估和策略。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22751" y="3234274"/>
            <a:ext cx="525465" cy="52546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9113" y="3374712"/>
            <a:ext cx="252742" cy="24458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2122" y="3900177"/>
            <a:ext cx="2875559" cy="1321131"/>
          </a:xfrm>
          <a:prstGeom prst="rect">
            <a:avLst/>
          </a:prstGeom>
          <a:noFill/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对客户进行持续或定期的监控，以发现任何异常活动。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83448" y="3234274"/>
            <a:ext cx="525465" cy="52546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19808" y="3370635"/>
            <a:ext cx="252742" cy="25274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20174" y="1388559"/>
            <a:ext cx="10151653" cy="1283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持续或定期监控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人工智能语音识别在KYC中的应用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74001" y="2743353"/>
            <a:ext cx="1418491" cy="1418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74000" y="4330768"/>
            <a:ext cx="3663264" cy="16120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使用语音异常检测模型检测合成声音，鉴别伪造情况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954735" y="2743352"/>
            <a:ext cx="1418491" cy="1418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954736" y="4330768"/>
            <a:ext cx="3663264" cy="16120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为重点、长期客户建立语音资料库，进行语音检测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845489" y="3396321"/>
            <a:ext cx="256249" cy="25624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9751" y="1390426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ahLst/>
            <a:cxnLst/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65076" y="1448514"/>
            <a:ext cx="9846853" cy="123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91146" y="3160499"/>
            <a:ext cx="584200" cy="584200"/>
          </a:xfrm>
          <a:prstGeom prst="chevron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39446" y="3160499"/>
            <a:ext cx="584200" cy="584200"/>
          </a:xfrm>
          <a:prstGeom prst="chevron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A502E-4E80-D1F5-E2D3-D1703C4F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6ACC8-8B1C-B2EF-BAA9-CF5ACE444D3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A205A29-1EEB-41B8-3979-3023ECEA9701}"/>
              </a:ext>
            </a:extLst>
          </p:cNvPr>
          <p:cNvSpPr txBox="1"/>
          <p:nvPr/>
        </p:nvSpPr>
        <p:spPr>
          <a:xfrm>
            <a:off x="2302188" y="1435499"/>
            <a:ext cx="2073431" cy="47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声音数据的转换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0EE125E-5661-9316-1BD5-0A49FB95B3EC}"/>
              </a:ext>
            </a:extLst>
          </p:cNvPr>
          <p:cNvGrpSpPr/>
          <p:nvPr/>
        </p:nvGrpSpPr>
        <p:grpSpPr>
          <a:xfrm>
            <a:off x="885710" y="1219857"/>
            <a:ext cx="1278388" cy="831311"/>
            <a:chOff x="1574001" y="2743353"/>
            <a:chExt cx="1278388" cy="83131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0323C94F-9878-1BF4-3CDE-DEDC882782BC}"/>
                </a:ext>
              </a:extLst>
            </p:cNvPr>
            <p:cNvSpPr txBox="1"/>
            <p:nvPr/>
          </p:nvSpPr>
          <p:spPr>
            <a:xfrm>
              <a:off x="1574001" y="2743353"/>
              <a:ext cx="831311" cy="83131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83B72D7D-855E-6331-951C-74AECF7C97D9}"/>
                </a:ext>
              </a:extLst>
            </p:cNvPr>
            <p:cNvSpPr txBox="1"/>
            <p:nvPr/>
          </p:nvSpPr>
          <p:spPr>
            <a:xfrm rot="5400000">
              <a:off x="2596140" y="3030884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C9537B4F-9504-CF63-0E17-0D6B632FCC7D}"/>
                </a:ext>
              </a:extLst>
            </p:cNvPr>
            <p:cNvSpPr txBox="1"/>
            <p:nvPr/>
          </p:nvSpPr>
          <p:spPr>
            <a:xfrm>
              <a:off x="1818470" y="2987822"/>
              <a:ext cx="342372" cy="342372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5B9FC21C-8C5D-07AB-CA2B-474C8483E9DB}"/>
              </a:ext>
            </a:extLst>
          </p:cNvPr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A61F2D5-32BE-EBC6-01FA-DC0CF989F263}"/>
              </a:ext>
            </a:extLst>
          </p:cNvPr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E47757A-E15A-DF5F-CBEF-74DD46753193}"/>
              </a:ext>
            </a:extLst>
          </p:cNvPr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E3863F43-F096-A562-4BA2-E8256C970783}"/>
              </a:ext>
            </a:extLst>
          </p:cNvPr>
          <p:cNvSpPr txBox="1"/>
          <p:nvPr/>
        </p:nvSpPr>
        <p:spPr>
          <a:xfrm>
            <a:off x="1889438" y="2103069"/>
            <a:ext cx="3663264" cy="227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声音的时间、频率、振幅等数据与常见的人工智能模型处理不同，难以直接使用现有的机器学习、深度学习进行预测。</a:t>
            </a: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声音的波形图也难以直接储存成数字格式。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8420F2A-0D41-F6EE-BF6D-C0DA856F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46" y="1507388"/>
            <a:ext cx="4628954" cy="34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4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B4EA3-5C6A-3D8E-9A7E-1BB3F3AE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6646E-87F8-F90D-B789-8D87EFEAE4B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64F70A2-57D0-2520-2B02-419C7DE91A98}"/>
              </a:ext>
            </a:extLst>
          </p:cNvPr>
          <p:cNvSpPr txBox="1"/>
          <p:nvPr/>
        </p:nvSpPr>
        <p:spPr>
          <a:xfrm>
            <a:off x="2302188" y="1435499"/>
            <a:ext cx="2073431" cy="47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声音数据的转换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4403C5E-18D7-5B68-260F-7BF2B51FEBDF}"/>
              </a:ext>
            </a:extLst>
          </p:cNvPr>
          <p:cNvGrpSpPr/>
          <p:nvPr/>
        </p:nvGrpSpPr>
        <p:grpSpPr>
          <a:xfrm>
            <a:off x="885710" y="1219857"/>
            <a:ext cx="1278388" cy="831311"/>
            <a:chOff x="1574001" y="2743353"/>
            <a:chExt cx="1278388" cy="83131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F2FA0712-759D-4166-C32A-3999B13313B2}"/>
                </a:ext>
              </a:extLst>
            </p:cNvPr>
            <p:cNvSpPr txBox="1"/>
            <p:nvPr/>
          </p:nvSpPr>
          <p:spPr>
            <a:xfrm>
              <a:off x="1574001" y="2743353"/>
              <a:ext cx="831311" cy="83131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6A81F204-B9BE-A476-796D-6B7EE30AC6A4}"/>
                </a:ext>
              </a:extLst>
            </p:cNvPr>
            <p:cNvSpPr txBox="1"/>
            <p:nvPr/>
          </p:nvSpPr>
          <p:spPr>
            <a:xfrm rot="5400000">
              <a:off x="2596140" y="3030884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2FFDFD31-3546-B354-FF31-32B4D9888B64}"/>
                </a:ext>
              </a:extLst>
            </p:cNvPr>
            <p:cNvSpPr txBox="1"/>
            <p:nvPr/>
          </p:nvSpPr>
          <p:spPr>
            <a:xfrm>
              <a:off x="1818470" y="2987822"/>
              <a:ext cx="342372" cy="342372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ED9707E3-0BD2-85AF-3502-C0D822C17B1A}"/>
              </a:ext>
            </a:extLst>
          </p:cNvPr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6511D81-084B-0029-4DD1-D8D0A846D223}"/>
              </a:ext>
            </a:extLst>
          </p:cNvPr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565DF3C-7792-26EA-5B65-E876D72A68D5}"/>
              </a:ext>
            </a:extLst>
          </p:cNvPr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0AFF72E2-EA3F-3812-D8BE-A6CC160447CC}"/>
              </a:ext>
            </a:extLst>
          </p:cNvPr>
          <p:cNvSpPr txBox="1"/>
          <p:nvPr/>
        </p:nvSpPr>
        <p:spPr>
          <a:xfrm>
            <a:off x="1889438" y="2103069"/>
            <a:ext cx="3663264" cy="227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数字模拟转换（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Analog digital conversion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）可以将波形信息转换为数字信息，一般采用均匀时间采样（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44100Hz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）、限位数振幅（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）进行采样和储存。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DF5156-9405-4CDD-4F90-E7DF1567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453" y="1464326"/>
            <a:ext cx="4106124" cy="32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2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E2FFD-84DA-CDBF-50ED-2692057E2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29AB7-7988-BE26-FA4D-F02B12D5CEE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1B8330E-3769-04AB-4960-DD80DFECFF30}"/>
              </a:ext>
            </a:extLst>
          </p:cNvPr>
          <p:cNvSpPr txBox="1"/>
          <p:nvPr/>
        </p:nvSpPr>
        <p:spPr>
          <a:xfrm>
            <a:off x="2302188" y="1435499"/>
            <a:ext cx="2073431" cy="47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声音数据的转换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90E9F5E-15B5-BD0E-4E22-673BC428A32B}"/>
              </a:ext>
            </a:extLst>
          </p:cNvPr>
          <p:cNvGrpSpPr/>
          <p:nvPr/>
        </p:nvGrpSpPr>
        <p:grpSpPr>
          <a:xfrm>
            <a:off x="885710" y="1219857"/>
            <a:ext cx="1278388" cy="831311"/>
            <a:chOff x="1574001" y="2743353"/>
            <a:chExt cx="1278388" cy="83131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2DA2DE30-2F25-D8B8-0D4C-5D89938280E7}"/>
                </a:ext>
              </a:extLst>
            </p:cNvPr>
            <p:cNvSpPr txBox="1"/>
            <p:nvPr/>
          </p:nvSpPr>
          <p:spPr>
            <a:xfrm>
              <a:off x="1574001" y="2743353"/>
              <a:ext cx="831311" cy="83131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414842FC-87BA-2F6A-172D-E3860A595382}"/>
                </a:ext>
              </a:extLst>
            </p:cNvPr>
            <p:cNvSpPr txBox="1"/>
            <p:nvPr/>
          </p:nvSpPr>
          <p:spPr>
            <a:xfrm rot="5400000">
              <a:off x="2596140" y="3030884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0EA7A529-F976-B7B8-8606-17D0A8C86BAA}"/>
                </a:ext>
              </a:extLst>
            </p:cNvPr>
            <p:cNvSpPr txBox="1"/>
            <p:nvPr/>
          </p:nvSpPr>
          <p:spPr>
            <a:xfrm>
              <a:off x="1818470" y="2987822"/>
              <a:ext cx="342372" cy="342372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DF5B90B2-D21B-5D3A-D097-91E3875ACEF3}"/>
              </a:ext>
            </a:extLst>
          </p:cNvPr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461FE78-655B-01DB-5F4D-C3F0FD744A6C}"/>
              </a:ext>
            </a:extLst>
          </p:cNvPr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8300D4E-4614-0B5D-255A-7D0FB4DCBB50}"/>
              </a:ext>
            </a:extLst>
          </p:cNvPr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E0F96B0-3CB5-C511-F124-69419068E710}"/>
              </a:ext>
            </a:extLst>
          </p:cNvPr>
          <p:cNvSpPr txBox="1"/>
          <p:nvPr/>
        </p:nvSpPr>
        <p:spPr>
          <a:xfrm>
            <a:off x="1889438" y="2103069"/>
            <a:ext cx="3663264" cy="227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利用傅里叶变换（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Fourier transform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）可以将声音用一系列正弦函数表达。</a:t>
            </a: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利用快速傅里叶变换（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 Fourier Transform Algorithm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）可以舍弃时间数据，只表示频率分布。</a:t>
            </a: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4EF0E7-95FE-2774-C7DE-12DEDF4D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924" y="1219858"/>
            <a:ext cx="5146885" cy="23906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21E5142-F8CF-46FA-4042-FD31308A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24" y="3877430"/>
            <a:ext cx="5168770" cy="17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6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E4EB-AC80-6D74-90D3-4157A0AF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E89E7-90F8-2628-57DE-04275D5D5A0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4345344-3151-F2F3-FCE3-B8951777C174}"/>
              </a:ext>
            </a:extLst>
          </p:cNvPr>
          <p:cNvSpPr txBox="1"/>
          <p:nvPr/>
        </p:nvSpPr>
        <p:spPr>
          <a:xfrm>
            <a:off x="2302188" y="1435499"/>
            <a:ext cx="2073431" cy="47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声音数据的转换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2BD01EF-C710-901E-E5D8-75C1DFAEC209}"/>
              </a:ext>
            </a:extLst>
          </p:cNvPr>
          <p:cNvGrpSpPr/>
          <p:nvPr/>
        </p:nvGrpSpPr>
        <p:grpSpPr>
          <a:xfrm>
            <a:off x="885710" y="1219857"/>
            <a:ext cx="1278388" cy="831311"/>
            <a:chOff x="1574001" y="2743353"/>
            <a:chExt cx="1278388" cy="83131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4186B70A-91B3-9B38-99A6-A1E66F86CDF3}"/>
                </a:ext>
              </a:extLst>
            </p:cNvPr>
            <p:cNvSpPr txBox="1"/>
            <p:nvPr/>
          </p:nvSpPr>
          <p:spPr>
            <a:xfrm>
              <a:off x="1574001" y="2743353"/>
              <a:ext cx="831311" cy="83131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C5A8C0AF-63D3-7DF5-51D3-69AF7FB90A88}"/>
                </a:ext>
              </a:extLst>
            </p:cNvPr>
            <p:cNvSpPr txBox="1"/>
            <p:nvPr/>
          </p:nvSpPr>
          <p:spPr>
            <a:xfrm rot="5400000">
              <a:off x="2596140" y="3030884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8743E773-0074-C6A9-FA9A-0287A5B896CF}"/>
                </a:ext>
              </a:extLst>
            </p:cNvPr>
            <p:cNvSpPr txBox="1"/>
            <p:nvPr/>
          </p:nvSpPr>
          <p:spPr>
            <a:xfrm>
              <a:off x="1818470" y="2987822"/>
              <a:ext cx="342372" cy="342372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0AC976FB-F37D-9761-B6B3-4E5FB38600DD}"/>
              </a:ext>
            </a:extLst>
          </p:cNvPr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AD75055-A485-7DF8-6BF9-D186C924B622}"/>
              </a:ext>
            </a:extLst>
          </p:cNvPr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22F29A2-8B44-F3A6-79A5-B05534B79081}"/>
              </a:ext>
            </a:extLst>
          </p:cNvPr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630F3415-A3FD-2B38-08E6-0EC4B2ABAC11}"/>
              </a:ext>
            </a:extLst>
          </p:cNvPr>
          <p:cNvSpPr txBox="1"/>
          <p:nvPr/>
        </p:nvSpPr>
        <p:spPr>
          <a:xfrm>
            <a:off x="1889438" y="2103069"/>
            <a:ext cx="3663264" cy="227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短时间傅里叶变换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Short Time Fourier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）可以保留短时间的强度信息，并用图像处理的方法进行分析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953851-EE3A-6054-B195-66F0F26D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177" y="1148350"/>
            <a:ext cx="3663265" cy="27867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776BAF-6D25-A299-94AD-739C1F499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21" y="4090693"/>
            <a:ext cx="8282573" cy="20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82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61F3-78CB-5071-0306-9B03F75B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46C1F-21EB-8E74-8D78-8E6E192EAD3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E3F05FF-6522-77B2-FD62-1E042A92AAEB}"/>
              </a:ext>
            </a:extLst>
          </p:cNvPr>
          <p:cNvSpPr txBox="1"/>
          <p:nvPr/>
        </p:nvSpPr>
        <p:spPr>
          <a:xfrm>
            <a:off x="2302188" y="1435499"/>
            <a:ext cx="2073431" cy="47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声音数据的转换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16E275-11F7-FD3D-6707-102F38239AE2}"/>
              </a:ext>
            </a:extLst>
          </p:cNvPr>
          <p:cNvGrpSpPr/>
          <p:nvPr/>
        </p:nvGrpSpPr>
        <p:grpSpPr>
          <a:xfrm>
            <a:off x="885710" y="1219857"/>
            <a:ext cx="1278388" cy="831311"/>
            <a:chOff x="1574001" y="2743353"/>
            <a:chExt cx="1278388" cy="83131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35B49E70-B564-D95A-8283-F83949BFB362}"/>
                </a:ext>
              </a:extLst>
            </p:cNvPr>
            <p:cNvSpPr txBox="1"/>
            <p:nvPr/>
          </p:nvSpPr>
          <p:spPr>
            <a:xfrm>
              <a:off x="1574001" y="2743353"/>
              <a:ext cx="831311" cy="83131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4E939BD6-4D60-CAF0-8E2C-860F829CC6B5}"/>
                </a:ext>
              </a:extLst>
            </p:cNvPr>
            <p:cNvSpPr txBox="1"/>
            <p:nvPr/>
          </p:nvSpPr>
          <p:spPr>
            <a:xfrm rot="5400000">
              <a:off x="2596140" y="3030884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CF7557CF-7249-6A21-7513-49D06F2723AC}"/>
                </a:ext>
              </a:extLst>
            </p:cNvPr>
            <p:cNvSpPr txBox="1"/>
            <p:nvPr/>
          </p:nvSpPr>
          <p:spPr>
            <a:xfrm>
              <a:off x="1818470" y="2987822"/>
              <a:ext cx="342372" cy="342372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D4864236-B7A8-69E1-33E9-9773E9E34FFE}"/>
              </a:ext>
            </a:extLst>
          </p:cNvPr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AA623002-601C-424B-4206-C2A24DB51E7A}"/>
              </a:ext>
            </a:extLst>
          </p:cNvPr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D4CBB7E-418D-147C-DC9A-45C4E9FD7820}"/>
              </a:ext>
            </a:extLst>
          </p:cNvPr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CBEF436-646B-0FC0-58D1-04ACA3237FF4}"/>
              </a:ext>
            </a:extLst>
          </p:cNvPr>
          <p:cNvSpPr txBox="1"/>
          <p:nvPr/>
        </p:nvSpPr>
        <p:spPr>
          <a:xfrm>
            <a:off x="1889438" y="2103069"/>
            <a:ext cx="3663264" cy="227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梅尔频率倒谱系数（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mel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-frequency cepstral coefficients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）注重于捕捉声音的音色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纹理，以频率为主导，逐帧进行计算。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584725-1F09-1B1B-4D39-5DA1D46F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471" y="1577155"/>
            <a:ext cx="4339979" cy="370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4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91FB-B8DA-8D34-118C-5FCDA14C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DB30E-4342-5F02-D3E8-981C0A22F42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75F7F64-5143-E9A5-E654-1B0F492BDC6D}"/>
              </a:ext>
            </a:extLst>
          </p:cNvPr>
          <p:cNvSpPr txBox="1"/>
          <p:nvPr/>
        </p:nvSpPr>
        <p:spPr>
          <a:xfrm>
            <a:off x="2302188" y="1435499"/>
            <a:ext cx="2312770" cy="47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模型验证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1DEF0D0-6A72-2F5F-1782-DC30D0919360}"/>
              </a:ext>
            </a:extLst>
          </p:cNvPr>
          <p:cNvGrpSpPr/>
          <p:nvPr/>
        </p:nvGrpSpPr>
        <p:grpSpPr>
          <a:xfrm>
            <a:off x="885710" y="1219857"/>
            <a:ext cx="1278388" cy="831311"/>
            <a:chOff x="1574001" y="2743353"/>
            <a:chExt cx="1278388" cy="83131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52CDA689-428A-1C0A-3350-322E296142CA}"/>
                </a:ext>
              </a:extLst>
            </p:cNvPr>
            <p:cNvSpPr txBox="1"/>
            <p:nvPr/>
          </p:nvSpPr>
          <p:spPr>
            <a:xfrm>
              <a:off x="1574001" y="2743353"/>
              <a:ext cx="831311" cy="83131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F59D3FA1-EB10-4AE4-91D1-61F4696F413F}"/>
                </a:ext>
              </a:extLst>
            </p:cNvPr>
            <p:cNvSpPr txBox="1"/>
            <p:nvPr/>
          </p:nvSpPr>
          <p:spPr>
            <a:xfrm rot="5400000">
              <a:off x="2596140" y="3030884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852C5C8C-F5AF-B7E4-DE86-6A876CB2B2E9}"/>
                </a:ext>
              </a:extLst>
            </p:cNvPr>
            <p:cNvSpPr txBox="1"/>
            <p:nvPr/>
          </p:nvSpPr>
          <p:spPr>
            <a:xfrm>
              <a:off x="1818470" y="2987822"/>
              <a:ext cx="342372" cy="342372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22F222F4-B7B6-B0AC-B693-4C926ED9008B}"/>
              </a:ext>
            </a:extLst>
          </p:cNvPr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2C26188-3895-94A3-307B-9222E8D9A388}"/>
              </a:ext>
            </a:extLst>
          </p:cNvPr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7233E51-D237-387A-2CD8-CDFB09BDFD54}"/>
              </a:ext>
            </a:extLst>
          </p:cNvPr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35579E16-4D4F-D78A-2E08-794D603954AF}"/>
              </a:ext>
            </a:extLst>
          </p:cNvPr>
          <p:cNvSpPr txBox="1"/>
          <p:nvPr/>
        </p:nvSpPr>
        <p:spPr>
          <a:xfrm>
            <a:off x="1889438" y="2103069"/>
            <a:ext cx="3663264" cy="2892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ICASSP 2022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丨语音深度合成鉴别挑战赛（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2022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）的数据进行训练验证。</a:t>
            </a: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数据集为一段时间的人声和合成声音，分为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两部分，我们将用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训练模型，并用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部分进行验证。</a:t>
            </a: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1E22889-D6D3-DB05-86A7-42905BDDA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92" y="1635512"/>
            <a:ext cx="5984172" cy="33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37172" y="1071503"/>
            <a:ext cx="200951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52601" y="1452924"/>
            <a:ext cx="288514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2191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2191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1"/>
              </a:gs>
              <a:gs pos="99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0933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69161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68517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979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前言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929596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29596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68338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756567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55923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04071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需要进行KYC的组织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117001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17001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1"/>
              </a:gs>
              <a:gs pos="99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255742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943971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043327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185788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KYC的主要流程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04406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304406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443148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131376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30732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373194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人工智能语音识别在KYC中的应用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491811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491811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1"/>
              </a:gs>
              <a:gs pos="99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630552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05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0318781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0418137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9560598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语音检测用于KYC的优势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15D6F-B432-DE5E-B63B-885799DFD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DF613-D8FE-DCE1-EBAE-0B20AF0D9AA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9F0E723-C744-E58F-92E4-E91C4764C2E2}"/>
              </a:ext>
            </a:extLst>
          </p:cNvPr>
          <p:cNvSpPr txBox="1"/>
          <p:nvPr/>
        </p:nvSpPr>
        <p:spPr>
          <a:xfrm>
            <a:off x="2302187" y="1435499"/>
            <a:ext cx="2582795" cy="47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模型验证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EBE44D-E39E-F755-312E-CB1196A611B3}"/>
              </a:ext>
            </a:extLst>
          </p:cNvPr>
          <p:cNvGrpSpPr/>
          <p:nvPr/>
        </p:nvGrpSpPr>
        <p:grpSpPr>
          <a:xfrm>
            <a:off x="885710" y="1219857"/>
            <a:ext cx="1278388" cy="831311"/>
            <a:chOff x="1574001" y="2743353"/>
            <a:chExt cx="1278388" cy="83131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4F37D558-3656-6F26-DCEF-59BEF2CC8A51}"/>
                </a:ext>
              </a:extLst>
            </p:cNvPr>
            <p:cNvSpPr txBox="1"/>
            <p:nvPr/>
          </p:nvSpPr>
          <p:spPr>
            <a:xfrm>
              <a:off x="1574001" y="2743353"/>
              <a:ext cx="831311" cy="83131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A02CB40E-EC81-D8D3-ACEA-F897D97DAF3D}"/>
                </a:ext>
              </a:extLst>
            </p:cNvPr>
            <p:cNvSpPr txBox="1"/>
            <p:nvPr/>
          </p:nvSpPr>
          <p:spPr>
            <a:xfrm rot="5400000">
              <a:off x="2596140" y="3030884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5A24870C-D145-7959-BF01-CBC1466BED8D}"/>
                </a:ext>
              </a:extLst>
            </p:cNvPr>
            <p:cNvSpPr txBox="1"/>
            <p:nvPr/>
          </p:nvSpPr>
          <p:spPr>
            <a:xfrm>
              <a:off x="1818470" y="2987822"/>
              <a:ext cx="342372" cy="342372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3BDDB1F3-60D9-B7C6-3003-F42A47F922D3}"/>
              </a:ext>
            </a:extLst>
          </p:cNvPr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B260FA1-CD3E-D89D-C380-534994E3AC26}"/>
              </a:ext>
            </a:extLst>
          </p:cNvPr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FE04A55-EA2E-7ABF-5849-DD42D8149131}"/>
              </a:ext>
            </a:extLst>
          </p:cNvPr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6752474F-82DF-BF64-7BA7-475A78BDF36B}"/>
              </a:ext>
            </a:extLst>
          </p:cNvPr>
          <p:cNvSpPr txBox="1"/>
          <p:nvPr/>
        </p:nvSpPr>
        <p:spPr>
          <a:xfrm>
            <a:off x="1889438" y="2103069"/>
            <a:ext cx="3663264" cy="2892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将声音数据转换为每段小于等于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秒（大于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秒的进行剪裁）、特征数为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、样本频率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22050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的梅尔频率倒谱系数（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并依次按数据和标签做成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格式的字典备用。</a:t>
            </a: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446BB6-2E8C-6F54-F005-BC1B22B5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71" b="30376"/>
          <a:stretch/>
        </p:blipFill>
        <p:spPr>
          <a:xfrm>
            <a:off x="6188797" y="1433895"/>
            <a:ext cx="2178605" cy="16644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576E14-F629-5D56-2315-3A1CAF91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260"/>
          <a:stretch/>
        </p:blipFill>
        <p:spPr>
          <a:xfrm>
            <a:off x="6096000" y="3668340"/>
            <a:ext cx="2364200" cy="17874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62FBE0-06BD-AD64-3A1C-0BDE65E6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72"/>
          <a:stretch/>
        </p:blipFill>
        <p:spPr>
          <a:xfrm>
            <a:off x="9211506" y="3668339"/>
            <a:ext cx="2229188" cy="17874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1763CB0-4E70-AC7B-95FF-F60E89B5D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945" y="1370891"/>
            <a:ext cx="2131233" cy="1818770"/>
          </a:xfrm>
          <a:prstGeom prst="rect">
            <a:avLst/>
          </a:prstGeom>
        </p:spPr>
      </p:pic>
      <p:sp>
        <p:nvSpPr>
          <p:cNvPr id="20" name="箭头: 下 19">
            <a:extLst>
              <a:ext uri="{FF2B5EF4-FFF2-40B4-BE49-F238E27FC236}">
                <a16:creationId xmlns:a16="http://schemas.microsoft.com/office/drawing/2014/main" id="{76695BDC-3400-5B7C-5DBB-03374946FC20}"/>
              </a:ext>
            </a:extLst>
          </p:cNvPr>
          <p:cNvSpPr/>
          <p:nvPr/>
        </p:nvSpPr>
        <p:spPr>
          <a:xfrm rot="16200000">
            <a:off x="8676861" y="4356845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22BB556D-B7B3-40B2-82A9-A2F6401E1759}"/>
              </a:ext>
            </a:extLst>
          </p:cNvPr>
          <p:cNvSpPr/>
          <p:nvPr/>
        </p:nvSpPr>
        <p:spPr>
          <a:xfrm>
            <a:off x="7199333" y="3178139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16B0B7BA-7DB6-C805-9C7A-104B3C51A114}"/>
              </a:ext>
            </a:extLst>
          </p:cNvPr>
          <p:cNvSpPr/>
          <p:nvPr/>
        </p:nvSpPr>
        <p:spPr>
          <a:xfrm rot="10800000">
            <a:off x="10107071" y="3202114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680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DA304-E05A-0C10-B3AD-E050B15DA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F57C5-FC03-7CCE-EE2C-E5582D67E2A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28BFAFC-5527-310C-333F-115E4FC31899}"/>
              </a:ext>
            </a:extLst>
          </p:cNvPr>
          <p:cNvSpPr txBox="1"/>
          <p:nvPr/>
        </p:nvSpPr>
        <p:spPr>
          <a:xfrm>
            <a:off x="2302187" y="1435499"/>
            <a:ext cx="2582795" cy="4792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模型验证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训练和验证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927957E-7CF7-6127-80B4-77596C737212}"/>
              </a:ext>
            </a:extLst>
          </p:cNvPr>
          <p:cNvGrpSpPr/>
          <p:nvPr/>
        </p:nvGrpSpPr>
        <p:grpSpPr>
          <a:xfrm>
            <a:off x="885710" y="1219857"/>
            <a:ext cx="1278388" cy="831311"/>
            <a:chOff x="1574001" y="2743353"/>
            <a:chExt cx="1278388" cy="83131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00F49A7E-0279-A427-C2AE-2BA12B9969FB}"/>
                </a:ext>
              </a:extLst>
            </p:cNvPr>
            <p:cNvSpPr txBox="1"/>
            <p:nvPr/>
          </p:nvSpPr>
          <p:spPr>
            <a:xfrm>
              <a:off x="1574001" y="2743353"/>
              <a:ext cx="831311" cy="83131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88AFBB42-2635-B416-6F42-9E6E9AB5D8AD}"/>
                </a:ext>
              </a:extLst>
            </p:cNvPr>
            <p:cNvSpPr txBox="1"/>
            <p:nvPr/>
          </p:nvSpPr>
          <p:spPr>
            <a:xfrm rot="5400000">
              <a:off x="2596140" y="3030884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764F7099-7F33-68D7-B7ED-9703DAD264F1}"/>
                </a:ext>
              </a:extLst>
            </p:cNvPr>
            <p:cNvSpPr txBox="1"/>
            <p:nvPr/>
          </p:nvSpPr>
          <p:spPr>
            <a:xfrm>
              <a:off x="1818470" y="2987822"/>
              <a:ext cx="342372" cy="342372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B3F343C8-EE31-CA24-5C81-28BDA374C72F}"/>
              </a:ext>
            </a:extLst>
          </p:cNvPr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7CB53DE-A2F9-F4E1-4D25-13C7052D01F6}"/>
              </a:ext>
            </a:extLst>
          </p:cNvPr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7DA322B-5AE9-13CB-ADD3-3027F037E16D}"/>
              </a:ext>
            </a:extLst>
          </p:cNvPr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08B3B42D-08DE-D5B7-DFF0-90CD4EB22A74}"/>
              </a:ext>
            </a:extLst>
          </p:cNvPr>
          <p:cNvSpPr txBox="1"/>
          <p:nvPr/>
        </p:nvSpPr>
        <p:spPr>
          <a:xfrm>
            <a:off x="1889438" y="2103069"/>
            <a:ext cx="3663264" cy="28923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将一千多段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数据整理成输入形状为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130*13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，变量分别为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的两层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进行训练，训练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轮后基本收敛。</a:t>
            </a: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在测试集和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集中均取得了良好的成果，且特别注重的伪造声音全部识别出，对于判断假客户和黑客攻击具有很好的效果。</a:t>
            </a:r>
            <a:endParaRPr kumimoji="1" lang="en-US" altLang="zh-CN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DDC425F-D50B-BDCD-6BBC-DB3BD0EA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395" y="1246571"/>
            <a:ext cx="2131233" cy="1818770"/>
          </a:xfrm>
          <a:prstGeom prst="rect">
            <a:avLst/>
          </a:prstGeom>
        </p:spPr>
      </p:pic>
      <p:sp>
        <p:nvSpPr>
          <p:cNvPr id="20" name="箭头: 下 19">
            <a:extLst>
              <a:ext uri="{FF2B5EF4-FFF2-40B4-BE49-F238E27FC236}">
                <a16:creationId xmlns:a16="http://schemas.microsoft.com/office/drawing/2014/main" id="{6EC8286B-06C1-4139-9F06-505ED136B36E}"/>
              </a:ext>
            </a:extLst>
          </p:cNvPr>
          <p:cNvSpPr/>
          <p:nvPr/>
        </p:nvSpPr>
        <p:spPr>
          <a:xfrm rot="16200000">
            <a:off x="7942251" y="4496224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D6E65FBE-8ACD-2D20-CC82-9ED61B80F180}"/>
              </a:ext>
            </a:extLst>
          </p:cNvPr>
          <p:cNvSpPr/>
          <p:nvPr/>
        </p:nvSpPr>
        <p:spPr>
          <a:xfrm>
            <a:off x="6597521" y="3233192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6E17BC99-B1F5-40E5-9F36-4B1AEFD8452A}"/>
              </a:ext>
            </a:extLst>
          </p:cNvPr>
          <p:cNvSpPr/>
          <p:nvPr/>
        </p:nvSpPr>
        <p:spPr>
          <a:xfrm rot="10800000">
            <a:off x="10041001" y="2617820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E82D11-7249-DAD1-0AE9-E07366332FF7}"/>
              </a:ext>
            </a:extLst>
          </p:cNvPr>
          <p:cNvSpPr/>
          <p:nvPr/>
        </p:nvSpPr>
        <p:spPr>
          <a:xfrm>
            <a:off x="6307314" y="3942940"/>
            <a:ext cx="1298255" cy="12699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B239C9-2BF5-BA0C-ED9C-085439B22B86}"/>
              </a:ext>
            </a:extLst>
          </p:cNvPr>
          <p:cNvSpPr/>
          <p:nvPr/>
        </p:nvSpPr>
        <p:spPr>
          <a:xfrm>
            <a:off x="6443208" y="4102634"/>
            <a:ext cx="1298255" cy="12699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两层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1F64D47-ED85-A4C6-BE3A-7D4ED2258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706" y="3377935"/>
            <a:ext cx="2922589" cy="234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244566CF-E0E1-3811-7F35-D3D0090A7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82926"/>
              </p:ext>
            </p:extLst>
          </p:nvPr>
        </p:nvGraphicFramePr>
        <p:xfrm>
          <a:off x="8136224" y="1215785"/>
          <a:ext cx="4057326" cy="1217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221">
                  <a:extLst>
                    <a:ext uri="{9D8B030D-6E8A-4147-A177-3AD203B41FA5}">
                      <a16:colId xmlns:a16="http://schemas.microsoft.com/office/drawing/2014/main" val="430409817"/>
                    </a:ext>
                  </a:extLst>
                </a:gridCol>
                <a:gridCol w="676221">
                  <a:extLst>
                    <a:ext uri="{9D8B030D-6E8A-4147-A177-3AD203B41FA5}">
                      <a16:colId xmlns:a16="http://schemas.microsoft.com/office/drawing/2014/main" val="399418707"/>
                    </a:ext>
                  </a:extLst>
                </a:gridCol>
                <a:gridCol w="676221">
                  <a:extLst>
                    <a:ext uri="{9D8B030D-6E8A-4147-A177-3AD203B41FA5}">
                      <a16:colId xmlns:a16="http://schemas.microsoft.com/office/drawing/2014/main" val="3752776420"/>
                    </a:ext>
                  </a:extLst>
                </a:gridCol>
                <a:gridCol w="676221">
                  <a:extLst>
                    <a:ext uri="{9D8B030D-6E8A-4147-A177-3AD203B41FA5}">
                      <a16:colId xmlns:a16="http://schemas.microsoft.com/office/drawing/2014/main" val="4267478824"/>
                    </a:ext>
                  </a:extLst>
                </a:gridCol>
                <a:gridCol w="676221">
                  <a:extLst>
                    <a:ext uri="{9D8B030D-6E8A-4147-A177-3AD203B41FA5}">
                      <a16:colId xmlns:a16="http://schemas.microsoft.com/office/drawing/2014/main" val="4115143085"/>
                    </a:ext>
                  </a:extLst>
                </a:gridCol>
                <a:gridCol w="676221">
                  <a:extLst>
                    <a:ext uri="{9D8B030D-6E8A-4147-A177-3AD203B41FA5}">
                      <a16:colId xmlns:a16="http://schemas.microsoft.com/office/drawing/2014/main" val="4253601738"/>
                    </a:ext>
                  </a:extLst>
                </a:gridCol>
              </a:tblGrid>
              <a:tr h="256731"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precision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recall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F1-score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support</a:t>
                      </a:r>
                      <a:endParaRPr lang="zh-CN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622374"/>
                  </a:ext>
                </a:extLst>
              </a:tr>
              <a:tr h="2402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Train</a:t>
                      </a:r>
                      <a:r>
                        <a:rPr lang="zh-CN" altLang="en-US" sz="900" dirty="0"/>
                        <a:t>测试集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伪造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100%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100%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100%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36</a:t>
                      </a:r>
                      <a:endParaRPr lang="zh-CN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29267"/>
                  </a:ext>
                </a:extLst>
              </a:tr>
              <a:tr h="240274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真实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100%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100%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100%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7</a:t>
                      </a:r>
                      <a:endParaRPr lang="zh-CN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207"/>
                  </a:ext>
                </a:extLst>
              </a:tr>
              <a:tr h="2402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Dev</a:t>
                      </a:r>
                      <a:r>
                        <a:rPr lang="zh-CN" altLang="en-US" sz="900" dirty="0"/>
                        <a:t>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伪造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100%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100%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100%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782</a:t>
                      </a:r>
                      <a:endParaRPr lang="zh-CN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10570"/>
                  </a:ext>
                </a:extLst>
              </a:tr>
              <a:tr h="240274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真实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98%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98%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98%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81</a:t>
                      </a:r>
                      <a:endParaRPr lang="zh-CN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45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78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53325"/>
            <a:ext cx="12192000" cy="114300"/>
          </a:xfrm>
          <a:custGeom>
            <a:avLst/>
            <a:gdLst>
              <a:gd name="connsiteX0" fmla="*/ 0 w 12192000"/>
              <a:gd name="connsiteY0" fmla="*/ 0 h 114300"/>
              <a:gd name="connsiteX1" fmla="*/ 12192000 w 12192000"/>
              <a:gd name="connsiteY1" fmla="*/ 0 h 114300"/>
              <a:gd name="connsiteX2" fmla="*/ 12192000 w 12192000"/>
              <a:gd name="connsiteY2" fmla="*/ 114300 h 114300"/>
              <a:gd name="connsiteX3" fmla="*/ 0 w 12192000"/>
              <a:gd name="connsiteY3" fmla="*/ 114300 h 114300"/>
            </a:gdLst>
            <a:ahLst/>
            <a:cxnLst/>
            <a:rect l="l" t="t" r="r" b="b"/>
            <a:pathLst>
              <a:path w="12192000" h="114300">
                <a:moveTo>
                  <a:pt x="0" y="0"/>
                </a:moveTo>
                <a:lnTo>
                  <a:pt x="12192000" y="0"/>
                </a:lnTo>
                <a:lnTo>
                  <a:pt x="12192000" y="114300"/>
                </a:lnTo>
                <a:lnTo>
                  <a:pt x="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78254" y="1637751"/>
            <a:ext cx="9633586" cy="4214409"/>
          </a:xfrm>
          <a:prstGeom prst="roundRect">
            <a:avLst>
              <a:gd name="adj" fmla="val 31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78254" y="1537897"/>
            <a:ext cx="9633577" cy="395544"/>
          </a:xfrm>
          <a:prstGeom prst="round2DiagRect">
            <a:avLst>
              <a:gd name="adj1" fmla="val 31901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57036" y="1577470"/>
            <a:ext cx="9342256" cy="320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57035" y="1985433"/>
            <a:ext cx="9342256" cy="37185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利用已有的语音资料进行人声检测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CDD阶段的语音检测</a:t>
            </a:r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65C4F7-9841-DB12-3937-F9598007DDAE}"/>
              </a:ext>
            </a:extLst>
          </p:cNvPr>
          <p:cNvSpPr/>
          <p:nvPr/>
        </p:nvSpPr>
        <p:spPr>
          <a:xfrm>
            <a:off x="1854819" y="3211156"/>
            <a:ext cx="1170204" cy="10962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客户建立信息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F489AB-E177-414B-4715-849D71C9236E}"/>
              </a:ext>
            </a:extLst>
          </p:cNvPr>
          <p:cNvSpPr/>
          <p:nvPr/>
        </p:nvSpPr>
        <p:spPr>
          <a:xfrm>
            <a:off x="3628859" y="2832604"/>
            <a:ext cx="1170204" cy="1096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客户建立信息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250CAF-A238-2400-58B9-9056CF325738}"/>
              </a:ext>
            </a:extLst>
          </p:cNvPr>
          <p:cNvSpPr/>
          <p:nvPr/>
        </p:nvSpPr>
        <p:spPr>
          <a:xfrm>
            <a:off x="3734476" y="2958788"/>
            <a:ext cx="1170204" cy="1096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客户建立信息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7B5F3D-B4A3-8F9C-58B9-311927B73CB7}"/>
              </a:ext>
            </a:extLst>
          </p:cNvPr>
          <p:cNvSpPr/>
          <p:nvPr/>
        </p:nvSpPr>
        <p:spPr>
          <a:xfrm>
            <a:off x="3840093" y="3084972"/>
            <a:ext cx="1170204" cy="1096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客户建立信息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60FB00-295C-1233-FB4A-3A960961249E}"/>
              </a:ext>
            </a:extLst>
          </p:cNvPr>
          <p:cNvSpPr/>
          <p:nvPr/>
        </p:nvSpPr>
        <p:spPr>
          <a:xfrm>
            <a:off x="3945710" y="3211156"/>
            <a:ext cx="1170204" cy="1096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客户建立信息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794527-485F-33FC-471B-B60C20C7BFD0}"/>
              </a:ext>
            </a:extLst>
          </p:cNvPr>
          <p:cNvSpPr/>
          <p:nvPr/>
        </p:nvSpPr>
        <p:spPr>
          <a:xfrm>
            <a:off x="4051327" y="3337340"/>
            <a:ext cx="1170204" cy="1096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客户建立信息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19BE70-5C77-0717-862E-8B54A970DCA0}"/>
              </a:ext>
            </a:extLst>
          </p:cNvPr>
          <p:cNvSpPr/>
          <p:nvPr/>
        </p:nvSpPr>
        <p:spPr>
          <a:xfrm>
            <a:off x="4156944" y="3463524"/>
            <a:ext cx="1170204" cy="1096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客户建立信息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42A07B-9F8E-7994-8CAB-75DEF296390F}"/>
              </a:ext>
            </a:extLst>
          </p:cNvPr>
          <p:cNvSpPr/>
          <p:nvPr/>
        </p:nvSpPr>
        <p:spPr>
          <a:xfrm>
            <a:off x="4262561" y="3589708"/>
            <a:ext cx="1170204" cy="1096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客户建立信息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6A5B93-C73C-CDFB-2408-A9000FA4E433}"/>
              </a:ext>
            </a:extLst>
          </p:cNvPr>
          <p:cNvSpPr/>
          <p:nvPr/>
        </p:nvSpPr>
        <p:spPr>
          <a:xfrm>
            <a:off x="4368178" y="3715892"/>
            <a:ext cx="1170204" cy="1096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客户建立信息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CDC4D8-3A77-78EE-AAB5-5DB34AF37301}"/>
              </a:ext>
            </a:extLst>
          </p:cNvPr>
          <p:cNvSpPr/>
          <p:nvPr/>
        </p:nvSpPr>
        <p:spPr>
          <a:xfrm>
            <a:off x="4473795" y="3842078"/>
            <a:ext cx="1170204" cy="10962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客户资料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7378230-3E58-B40A-D4EE-5E443396DF3A}"/>
              </a:ext>
            </a:extLst>
          </p:cNvPr>
          <p:cNvSpPr/>
          <p:nvPr/>
        </p:nvSpPr>
        <p:spPr>
          <a:xfrm>
            <a:off x="6111841" y="2057539"/>
            <a:ext cx="1298255" cy="29000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90BB9D-5E69-128B-9C20-0EF1B730A909}"/>
              </a:ext>
            </a:extLst>
          </p:cNvPr>
          <p:cNvSpPr/>
          <p:nvPr/>
        </p:nvSpPr>
        <p:spPr>
          <a:xfrm>
            <a:off x="6247734" y="2217231"/>
            <a:ext cx="1298255" cy="29000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AB00399-A654-12AB-1922-7E65A068138A}"/>
              </a:ext>
            </a:extLst>
          </p:cNvPr>
          <p:cNvSpPr/>
          <p:nvPr/>
        </p:nvSpPr>
        <p:spPr>
          <a:xfrm>
            <a:off x="6383628" y="2376923"/>
            <a:ext cx="1298255" cy="29000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48E7EF-0428-87B3-B728-73E923499EA0}"/>
              </a:ext>
            </a:extLst>
          </p:cNvPr>
          <p:cNvSpPr/>
          <p:nvPr/>
        </p:nvSpPr>
        <p:spPr>
          <a:xfrm>
            <a:off x="6519521" y="2536615"/>
            <a:ext cx="1298255" cy="29000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D87B2F4-0DA4-D169-D176-799F16A2C965}"/>
              </a:ext>
            </a:extLst>
          </p:cNvPr>
          <p:cNvSpPr/>
          <p:nvPr/>
        </p:nvSpPr>
        <p:spPr>
          <a:xfrm>
            <a:off x="6655414" y="2696307"/>
            <a:ext cx="1298255" cy="29000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CAEBF46-33BC-52FB-2973-534E1E9E1F7D}"/>
              </a:ext>
            </a:extLst>
          </p:cNvPr>
          <p:cNvSpPr/>
          <p:nvPr/>
        </p:nvSpPr>
        <p:spPr>
          <a:xfrm>
            <a:off x="6791308" y="2855999"/>
            <a:ext cx="1298255" cy="29000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93F86B-CD08-0EDD-E33C-F6B79AB8A780}"/>
              </a:ext>
            </a:extLst>
          </p:cNvPr>
          <p:cNvSpPr/>
          <p:nvPr/>
        </p:nvSpPr>
        <p:spPr>
          <a:xfrm>
            <a:off x="6927202" y="3015693"/>
            <a:ext cx="1298255" cy="29000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单独的识别模式</a:t>
            </a: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5EFA0E0C-80E3-7D04-DE59-8A866CEBB3E2}"/>
              </a:ext>
            </a:extLst>
          </p:cNvPr>
          <p:cNvSpPr/>
          <p:nvPr/>
        </p:nvSpPr>
        <p:spPr>
          <a:xfrm rot="16200000">
            <a:off x="2935833" y="3510667"/>
            <a:ext cx="779083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3CAD73FC-FA0F-BC6D-37BB-FBA6B7F97E45}"/>
              </a:ext>
            </a:extLst>
          </p:cNvPr>
          <p:cNvSpPr/>
          <p:nvPr/>
        </p:nvSpPr>
        <p:spPr>
          <a:xfrm rot="16200000">
            <a:off x="5494885" y="3539731"/>
            <a:ext cx="779083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弧形 29">
            <a:extLst>
              <a:ext uri="{FF2B5EF4-FFF2-40B4-BE49-F238E27FC236}">
                <a16:creationId xmlns:a16="http://schemas.microsoft.com/office/drawing/2014/main" id="{5EFEBD7C-0A15-B8F9-969F-AEDEFED2B5AC}"/>
              </a:ext>
            </a:extLst>
          </p:cNvPr>
          <p:cNvSpPr/>
          <p:nvPr/>
        </p:nvSpPr>
        <p:spPr>
          <a:xfrm rot="5400000">
            <a:off x="7919675" y="3520353"/>
            <a:ext cx="1473717" cy="665590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265031C-66ED-9104-2B20-A1E707287AD3}"/>
              </a:ext>
            </a:extLst>
          </p:cNvPr>
          <p:cNvSpPr/>
          <p:nvPr/>
        </p:nvSpPr>
        <p:spPr>
          <a:xfrm>
            <a:off x="9029766" y="2770048"/>
            <a:ext cx="1414804" cy="76851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人声</a:t>
            </a:r>
          </a:p>
        </p:txBody>
      </p:sp>
      <p:sp>
        <p:nvSpPr>
          <p:cNvPr id="32" name="菱形 31">
            <a:extLst>
              <a:ext uri="{FF2B5EF4-FFF2-40B4-BE49-F238E27FC236}">
                <a16:creationId xmlns:a16="http://schemas.microsoft.com/office/drawing/2014/main" id="{BDA0CF7F-532C-6CDA-6D2C-7FE439A35A20}"/>
              </a:ext>
            </a:extLst>
          </p:cNvPr>
          <p:cNvSpPr/>
          <p:nvPr/>
        </p:nvSpPr>
        <p:spPr>
          <a:xfrm>
            <a:off x="8350298" y="3496788"/>
            <a:ext cx="1561314" cy="660288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验证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17E090D-C7F4-E155-C490-9AC7748FD592}"/>
              </a:ext>
            </a:extLst>
          </p:cNvPr>
          <p:cNvSpPr/>
          <p:nvPr/>
        </p:nvSpPr>
        <p:spPr>
          <a:xfrm>
            <a:off x="9020393" y="4205748"/>
            <a:ext cx="1414804" cy="76851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/>
                </a:solidFill>
              </a:rPr>
              <a:t>真假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73896" y="1373307"/>
            <a:ext cx="9198879" cy="4760793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miter/>
          </a:ln>
          <a:effectLst>
            <a:outerShdw blurRad="381000" dist="317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76506" y="1601384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75298" y="1597953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6506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475298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83344" y="1605889"/>
            <a:ext cx="7344395" cy="7906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62150" y="2705101"/>
            <a:ext cx="8439150" cy="28309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定期更新语音资料库，以提高检测的准确性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9838122" y="1892519"/>
            <a:ext cx="503985" cy="50398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2245735" y="2603321"/>
            <a:ext cx="8100000" cy="19717"/>
          </a:xfrm>
          <a:custGeom>
            <a:avLst/>
            <a:gdLst>
              <a:gd name="connsiteX0" fmla="*/ 4128594 w 4236594"/>
              <a:gd name="connsiteY0" fmla="*/ 10800 h 10800"/>
              <a:gd name="connsiteX1" fmla="*/ 4236594 w 4236594"/>
              <a:gd name="connsiteY1" fmla="*/ 10800 h 10800"/>
              <a:gd name="connsiteX2" fmla="*/ 4236594 w 4236594"/>
              <a:gd name="connsiteY2" fmla="*/ 0 h 10800"/>
              <a:gd name="connsiteX3" fmla="*/ 4128594 w 4236594"/>
              <a:gd name="connsiteY3" fmla="*/ 0 h 10800"/>
              <a:gd name="connsiteX4" fmla="*/ 0 w 4236594"/>
              <a:gd name="connsiteY4" fmla="*/ 10800 h 10800"/>
              <a:gd name="connsiteX5" fmla="*/ 4068000 w 4236594"/>
              <a:gd name="connsiteY5" fmla="*/ 10800 h 10800"/>
              <a:gd name="connsiteX6" fmla="*/ 4068000 w 4236594"/>
              <a:gd name="connsiteY6" fmla="*/ 0 h 10800"/>
              <a:gd name="connsiteX7" fmla="*/ 0 w 4236594"/>
              <a:gd name="connsiteY7" fmla="*/ 0 h 10800"/>
            </a:gdLst>
            <a:ahLst/>
            <a:cxnLst/>
            <a:rect l="l" t="t" r="r" b="b"/>
            <a:pathLst>
              <a:path w="4236594" h="10800">
                <a:moveTo>
                  <a:pt x="4128594" y="10800"/>
                </a:moveTo>
                <a:lnTo>
                  <a:pt x="4236594" y="10800"/>
                </a:lnTo>
                <a:lnTo>
                  <a:pt x="4236594" y="0"/>
                </a:lnTo>
                <a:lnTo>
                  <a:pt x="4128594" y="0"/>
                </a:lnTo>
                <a:close/>
                <a:moveTo>
                  <a:pt x="0" y="10800"/>
                </a:moveTo>
                <a:lnTo>
                  <a:pt x="4068000" y="10800"/>
                </a:lnTo>
                <a:lnTo>
                  <a:pt x="406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持续更新语音资料库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语音检测用于KYC的优势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486" r="21876" b="3081"/>
          <a:stretch>
            <a:fillRect/>
          </a:stretch>
        </p:blipFill>
        <p:spPr>
          <a:xfrm>
            <a:off x="5836215" y="3756107"/>
            <a:ext cx="1409496" cy="1406172"/>
          </a:xfrm>
          <a:custGeom>
            <a:avLst/>
            <a:gdLst/>
            <a:ahLst/>
            <a:cxnLst/>
            <a:rect l="l" t="t" r="r" b="b"/>
            <a:pathLst>
              <a:path w="1409496" h="1406172">
                <a:moveTo>
                  <a:pt x="671775" y="0"/>
                </a:moveTo>
                <a:lnTo>
                  <a:pt x="737722" y="0"/>
                </a:lnTo>
                <a:lnTo>
                  <a:pt x="846780" y="10994"/>
                </a:lnTo>
                <a:cubicBezTo>
                  <a:pt x="1167921" y="76709"/>
                  <a:pt x="1409496" y="360855"/>
                  <a:pt x="1409496" y="701424"/>
                </a:cubicBezTo>
                <a:cubicBezTo>
                  <a:pt x="1409496" y="1090646"/>
                  <a:pt x="1093970" y="1406172"/>
                  <a:pt x="704748" y="1406172"/>
                </a:cubicBezTo>
                <a:cubicBezTo>
                  <a:pt x="315527" y="1406172"/>
                  <a:pt x="0" y="1090646"/>
                  <a:pt x="0" y="701424"/>
                </a:cubicBezTo>
                <a:cubicBezTo>
                  <a:pt x="0" y="360855"/>
                  <a:pt x="241575" y="76709"/>
                  <a:pt x="562717" y="109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 l="5155" t="38957" r="5155" b="1409"/>
          <a:stretch>
            <a:fillRect/>
          </a:stretch>
        </p:blipFill>
        <p:spPr>
          <a:xfrm>
            <a:off x="5836215" y="1949473"/>
            <a:ext cx="1409496" cy="1409496"/>
          </a:xfrm>
          <a:custGeom>
            <a:avLst/>
            <a:gdLst/>
            <a:ahLst/>
            <a:cxnLst/>
            <a:rect l="l" t="t" r="r" b="b"/>
            <a:pathLst>
              <a:path w="1409496" h="1409496">
                <a:moveTo>
                  <a:pt x="704748" y="0"/>
                </a:moveTo>
                <a:cubicBezTo>
                  <a:pt x="1093970" y="0"/>
                  <a:pt x="1409496" y="315527"/>
                  <a:pt x="1409496" y="704748"/>
                </a:cubicBezTo>
                <a:cubicBezTo>
                  <a:pt x="1409496" y="1093970"/>
                  <a:pt x="1093970" y="1409496"/>
                  <a:pt x="704748" y="1409496"/>
                </a:cubicBezTo>
                <a:cubicBezTo>
                  <a:pt x="315527" y="1409496"/>
                  <a:pt x="0" y="1093970"/>
                  <a:pt x="0" y="704748"/>
                </a:cubicBezTo>
                <a:cubicBezTo>
                  <a:pt x="0" y="315527"/>
                  <a:pt x="315527" y="0"/>
                  <a:pt x="7047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60400" y="1183930"/>
            <a:ext cx="4611036" cy="5051770"/>
          </a:xfrm>
          <a:custGeom>
            <a:avLst/>
            <a:gdLst>
              <a:gd name="T0" fmla="*/ 592 w 655"/>
              <a:gd name="T1" fmla="*/ 6 h 719"/>
              <a:gd name="T2" fmla="*/ 46 w 655"/>
              <a:gd name="T3" fmla="*/ 105 h 719"/>
              <a:gd name="T4" fmla="*/ 3 w 655"/>
              <a:gd name="T5" fmla="*/ 162 h 719"/>
              <a:gd name="T6" fmla="*/ 37 w 655"/>
              <a:gd name="T7" fmla="*/ 480 h 719"/>
              <a:gd name="T8" fmla="*/ 78 w 655"/>
              <a:gd name="T9" fmla="*/ 525 h 719"/>
              <a:gd name="T10" fmla="*/ 377 w 655"/>
              <a:gd name="T11" fmla="*/ 589 h 719"/>
              <a:gd name="T12" fmla="*/ 341 w 655"/>
              <a:gd name="T13" fmla="*/ 693 h 719"/>
              <a:gd name="T14" fmla="*/ 365 w 655"/>
              <a:gd name="T15" fmla="*/ 708 h 719"/>
              <a:gd name="T16" fmla="*/ 504 w 655"/>
              <a:gd name="T17" fmla="*/ 568 h 719"/>
              <a:gd name="T18" fmla="*/ 506 w 655"/>
              <a:gd name="T19" fmla="*/ 564 h 719"/>
              <a:gd name="T20" fmla="*/ 622 w 655"/>
              <a:gd name="T21" fmla="*/ 451 h 719"/>
              <a:gd name="T22" fmla="*/ 638 w 655"/>
              <a:gd name="T23" fmla="*/ 417 h 719"/>
              <a:gd name="T24" fmla="*/ 653 w 655"/>
              <a:gd name="T25" fmla="*/ 59 h 719"/>
              <a:gd name="T26" fmla="*/ 592 w 655"/>
              <a:gd name="T27" fmla="*/ 6 h 719"/>
            </a:gdLst>
            <a:ahLst/>
            <a:cxnLst/>
            <a:rect l="0" t="0" r="r" b="b"/>
            <a:pathLst>
              <a:path w="655" h="719">
                <a:moveTo>
                  <a:pt x="592" y="6"/>
                </a:moveTo>
                <a:cubicBezTo>
                  <a:pt x="46" y="105"/>
                  <a:pt x="46" y="105"/>
                  <a:pt x="46" y="105"/>
                </a:cubicBezTo>
                <a:cubicBezTo>
                  <a:pt x="19" y="110"/>
                  <a:pt x="0" y="135"/>
                  <a:pt x="3" y="162"/>
                </a:cubicBezTo>
                <a:cubicBezTo>
                  <a:pt x="37" y="480"/>
                  <a:pt x="37" y="480"/>
                  <a:pt x="37" y="480"/>
                </a:cubicBezTo>
                <a:cubicBezTo>
                  <a:pt x="40" y="502"/>
                  <a:pt x="56" y="521"/>
                  <a:pt x="78" y="525"/>
                </a:cubicBezTo>
                <a:cubicBezTo>
                  <a:pt x="377" y="589"/>
                  <a:pt x="377" y="589"/>
                  <a:pt x="377" y="589"/>
                </a:cubicBezTo>
                <a:cubicBezTo>
                  <a:pt x="366" y="619"/>
                  <a:pt x="352" y="660"/>
                  <a:pt x="341" y="693"/>
                </a:cubicBezTo>
                <a:cubicBezTo>
                  <a:pt x="336" y="708"/>
                  <a:pt x="354" y="719"/>
                  <a:pt x="365" y="708"/>
                </a:cubicBezTo>
                <a:cubicBezTo>
                  <a:pt x="504" y="568"/>
                  <a:pt x="504" y="568"/>
                  <a:pt x="504" y="568"/>
                </a:cubicBezTo>
                <a:cubicBezTo>
                  <a:pt x="505" y="567"/>
                  <a:pt x="506" y="566"/>
                  <a:pt x="506" y="564"/>
                </a:cubicBezTo>
                <a:cubicBezTo>
                  <a:pt x="622" y="451"/>
                  <a:pt x="622" y="451"/>
                  <a:pt x="622" y="451"/>
                </a:cubicBezTo>
                <a:cubicBezTo>
                  <a:pt x="631" y="442"/>
                  <a:pt x="637" y="430"/>
                  <a:pt x="638" y="417"/>
                </a:cubicBezTo>
                <a:cubicBezTo>
                  <a:pt x="653" y="59"/>
                  <a:pt x="653" y="59"/>
                  <a:pt x="653" y="59"/>
                </a:cubicBezTo>
                <a:cubicBezTo>
                  <a:pt x="655" y="26"/>
                  <a:pt x="625" y="0"/>
                  <a:pt x="592" y="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sx="102000" sy="102000" algn="ctr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4228832" y="1595836"/>
            <a:ext cx="547546" cy="438611"/>
          </a:xfrm>
          <a:custGeom>
            <a:avLst/>
            <a:gdLst>
              <a:gd name="T0" fmla="*/ 41 w 98"/>
              <a:gd name="T1" fmla="*/ 0 h 78"/>
              <a:gd name="T2" fmla="*/ 44 w 98"/>
              <a:gd name="T3" fmla="*/ 4 h 78"/>
              <a:gd name="T4" fmla="*/ 27 w 98"/>
              <a:gd name="T5" fmla="*/ 16 h 78"/>
              <a:gd name="T6" fmla="*/ 21 w 98"/>
              <a:gd name="T7" fmla="*/ 29 h 78"/>
              <a:gd name="T8" fmla="*/ 29 w 98"/>
              <a:gd name="T9" fmla="*/ 37 h 78"/>
              <a:gd name="T10" fmla="*/ 40 w 98"/>
              <a:gd name="T11" fmla="*/ 45 h 78"/>
              <a:gd name="T12" fmla="*/ 43 w 98"/>
              <a:gd name="T13" fmla="*/ 57 h 78"/>
              <a:gd name="T14" fmla="*/ 37 w 98"/>
              <a:gd name="T15" fmla="*/ 72 h 78"/>
              <a:gd name="T16" fmla="*/ 22 w 98"/>
              <a:gd name="T17" fmla="*/ 78 h 78"/>
              <a:gd name="T18" fmla="*/ 6 w 98"/>
              <a:gd name="T19" fmla="*/ 71 h 78"/>
              <a:gd name="T20" fmla="*/ 0 w 98"/>
              <a:gd name="T21" fmla="*/ 50 h 78"/>
              <a:gd name="T22" fmla="*/ 5 w 98"/>
              <a:gd name="T23" fmla="*/ 29 h 78"/>
              <a:gd name="T24" fmla="*/ 19 w 98"/>
              <a:gd name="T25" fmla="*/ 11 h 78"/>
              <a:gd name="T26" fmla="*/ 41 w 98"/>
              <a:gd name="T27" fmla="*/ 0 h 78"/>
              <a:gd name="T28" fmla="*/ 95 w 98"/>
              <a:gd name="T29" fmla="*/ 0 h 78"/>
              <a:gd name="T30" fmla="*/ 98 w 98"/>
              <a:gd name="T31" fmla="*/ 4 h 78"/>
              <a:gd name="T32" fmla="*/ 81 w 98"/>
              <a:gd name="T33" fmla="*/ 16 h 78"/>
              <a:gd name="T34" fmla="*/ 74 w 98"/>
              <a:gd name="T35" fmla="*/ 29 h 78"/>
              <a:gd name="T36" fmla="*/ 82 w 98"/>
              <a:gd name="T37" fmla="*/ 37 h 78"/>
              <a:gd name="T38" fmla="*/ 94 w 98"/>
              <a:gd name="T39" fmla="*/ 45 h 78"/>
              <a:gd name="T40" fmla="*/ 97 w 98"/>
              <a:gd name="T41" fmla="*/ 57 h 78"/>
              <a:gd name="T42" fmla="*/ 91 w 98"/>
              <a:gd name="T43" fmla="*/ 72 h 78"/>
              <a:gd name="T44" fmla="*/ 76 w 98"/>
              <a:gd name="T45" fmla="*/ 78 h 78"/>
              <a:gd name="T46" fmla="*/ 60 w 98"/>
              <a:gd name="T47" fmla="*/ 71 h 78"/>
              <a:gd name="T48" fmla="*/ 54 w 98"/>
              <a:gd name="T49" fmla="*/ 50 h 78"/>
              <a:gd name="T50" fmla="*/ 59 w 98"/>
              <a:gd name="T51" fmla="*/ 29 h 78"/>
              <a:gd name="T52" fmla="*/ 73 w 98"/>
              <a:gd name="T53" fmla="*/ 11 h 78"/>
              <a:gd name="T54" fmla="*/ 95 w 98"/>
              <a:gd name="T55" fmla="*/ 0 h 78"/>
            </a:gdLst>
            <a:ahLst/>
            <a:cxnLst/>
            <a:rect l="0" t="0" r="r" b="b"/>
            <a:pathLst>
              <a:path w="98" h="78">
                <a:moveTo>
                  <a:pt x="41" y="0"/>
                </a:moveTo>
                <a:cubicBezTo>
                  <a:pt x="44" y="4"/>
                  <a:pt x="44" y="4"/>
                  <a:pt x="44" y="4"/>
                </a:cubicBezTo>
                <a:cubicBezTo>
                  <a:pt x="37" y="8"/>
                  <a:pt x="31" y="11"/>
                  <a:pt x="27" y="16"/>
                </a:cubicBezTo>
                <a:cubicBezTo>
                  <a:pt x="23" y="20"/>
                  <a:pt x="21" y="25"/>
                  <a:pt x="21" y="29"/>
                </a:cubicBezTo>
                <a:cubicBezTo>
                  <a:pt x="21" y="31"/>
                  <a:pt x="23" y="34"/>
                  <a:pt x="29" y="37"/>
                </a:cubicBezTo>
                <a:cubicBezTo>
                  <a:pt x="34" y="39"/>
                  <a:pt x="38" y="42"/>
                  <a:pt x="40" y="45"/>
                </a:cubicBezTo>
                <a:cubicBezTo>
                  <a:pt x="42" y="48"/>
                  <a:pt x="43" y="52"/>
                  <a:pt x="43" y="57"/>
                </a:cubicBezTo>
                <a:cubicBezTo>
                  <a:pt x="43" y="63"/>
                  <a:pt x="41" y="68"/>
                  <a:pt x="37" y="72"/>
                </a:cubicBezTo>
                <a:cubicBezTo>
                  <a:pt x="33" y="76"/>
                  <a:pt x="28" y="78"/>
                  <a:pt x="22" y="78"/>
                </a:cubicBezTo>
                <a:cubicBezTo>
                  <a:pt x="16" y="78"/>
                  <a:pt x="10" y="76"/>
                  <a:pt x="6" y="71"/>
                </a:cubicBezTo>
                <a:cubicBezTo>
                  <a:pt x="2" y="65"/>
                  <a:pt x="0" y="59"/>
                  <a:pt x="0" y="50"/>
                </a:cubicBezTo>
                <a:cubicBezTo>
                  <a:pt x="0" y="43"/>
                  <a:pt x="1" y="36"/>
                  <a:pt x="5" y="29"/>
                </a:cubicBezTo>
                <a:cubicBezTo>
                  <a:pt x="8" y="22"/>
                  <a:pt x="13" y="16"/>
                  <a:pt x="19" y="11"/>
                </a:cubicBezTo>
                <a:cubicBezTo>
                  <a:pt x="26" y="6"/>
                  <a:pt x="33" y="2"/>
                  <a:pt x="41" y="0"/>
                </a:cubicBezTo>
                <a:close/>
                <a:moveTo>
                  <a:pt x="95" y="0"/>
                </a:moveTo>
                <a:cubicBezTo>
                  <a:pt x="98" y="4"/>
                  <a:pt x="98" y="4"/>
                  <a:pt x="98" y="4"/>
                </a:cubicBezTo>
                <a:cubicBezTo>
                  <a:pt x="91" y="8"/>
                  <a:pt x="85" y="11"/>
                  <a:pt x="81" y="16"/>
                </a:cubicBezTo>
                <a:cubicBezTo>
                  <a:pt x="77" y="20"/>
                  <a:pt x="74" y="25"/>
                  <a:pt x="74" y="29"/>
                </a:cubicBezTo>
                <a:cubicBezTo>
                  <a:pt x="74" y="31"/>
                  <a:pt x="77" y="34"/>
                  <a:pt x="82" y="37"/>
                </a:cubicBezTo>
                <a:cubicBezTo>
                  <a:pt x="88" y="39"/>
                  <a:pt x="91" y="42"/>
                  <a:pt x="94" y="45"/>
                </a:cubicBezTo>
                <a:cubicBezTo>
                  <a:pt x="96" y="48"/>
                  <a:pt x="97" y="52"/>
                  <a:pt x="97" y="57"/>
                </a:cubicBezTo>
                <a:cubicBezTo>
                  <a:pt x="97" y="63"/>
                  <a:pt x="95" y="68"/>
                  <a:pt x="91" y="72"/>
                </a:cubicBezTo>
                <a:cubicBezTo>
                  <a:pt x="87" y="76"/>
                  <a:pt x="82" y="78"/>
                  <a:pt x="76" y="78"/>
                </a:cubicBezTo>
                <a:cubicBezTo>
                  <a:pt x="69" y="78"/>
                  <a:pt x="64" y="76"/>
                  <a:pt x="60" y="71"/>
                </a:cubicBezTo>
                <a:cubicBezTo>
                  <a:pt x="56" y="65"/>
                  <a:pt x="54" y="59"/>
                  <a:pt x="54" y="50"/>
                </a:cubicBezTo>
                <a:cubicBezTo>
                  <a:pt x="54" y="43"/>
                  <a:pt x="55" y="36"/>
                  <a:pt x="59" y="29"/>
                </a:cubicBezTo>
                <a:cubicBezTo>
                  <a:pt x="62" y="22"/>
                  <a:pt x="67" y="16"/>
                  <a:pt x="73" y="11"/>
                </a:cubicBezTo>
                <a:cubicBezTo>
                  <a:pt x="79" y="6"/>
                  <a:pt x="87" y="2"/>
                  <a:pt x="95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45919" y="2183309"/>
            <a:ext cx="3240000" cy="2231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1345919" y="4494417"/>
            <a:ext cx="3240000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7378900" y="1990995"/>
            <a:ext cx="4140000" cy="1326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通过分析语音特征，如音调、节奏、口音等，确认客户身份。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378900" y="3756107"/>
            <a:ext cx="4140000" cy="14061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生物识别技术比传统方法更难伪造，提高了身份验证的可靠性。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身份验证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70211" y="1738582"/>
            <a:ext cx="4745803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2000" y="1586702"/>
            <a:ext cx="4745803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706741" y="1698007"/>
            <a:ext cx="856325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92235" y="2495974"/>
            <a:ext cx="4085334" cy="12262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通过分析语音模式，识别潜在的欺诈行为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35594" y="1727249"/>
            <a:ext cx="4745803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27383" y="1575369"/>
            <a:ext cx="4745803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24834" y="1686673"/>
            <a:ext cx="950902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57618" y="2495974"/>
            <a:ext cx="4085334" cy="1225126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如果语音与之前记录的语音明显不同，系统会标记交易进行进一步审查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4701" y="4602866"/>
            <a:ext cx="10604499" cy="139096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994400" y="4440820"/>
            <a:ext cx="4064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headEnd type="oval"/>
            <a:tailEnd type="oval"/>
          </a:ln>
        </p:spPr>
      </p:cxnSp>
      <p:sp>
        <p:nvSpPr>
          <p:cNvPr id="13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欺诈检测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663012" y="3174095"/>
            <a:ext cx="2786290" cy="1498600"/>
            <a:chOff x="4663012" y="3174095"/>
            <a:chExt cx="2786290" cy="1498600"/>
          </a:xfrm>
        </p:grpSpPr>
        <p:sp>
          <p:nvSpPr>
            <p:cNvPr id="4" name="标题 1"/>
            <p:cNvSpPr txBox="1"/>
            <p:nvPr/>
          </p:nvSpPr>
          <p:spPr>
            <a:xfrm rot="16200000">
              <a:off x="4610284" y="3226822"/>
              <a:ext cx="1498600" cy="1393145"/>
            </a:xfrm>
            <a:prstGeom prst="arc">
              <a:avLst>
                <a:gd name="adj1" fmla="val 8845268"/>
                <a:gd name="adj2" fmla="val 5388773"/>
              </a:avLst>
            </a:prstGeom>
            <a:noFill/>
            <a:ln w="76200" cap="rnd">
              <a:gradFill>
                <a:gsLst>
                  <a:gs pos="20000">
                    <a:schemeClr val="tx1">
                      <a:lumMod val="10000"/>
                      <a:lumOff val="90000"/>
                      <a:alpha val="30000"/>
                    </a:schemeClr>
                  </a:gs>
                  <a:gs pos="100000">
                    <a:schemeClr val="tx1">
                      <a:lumMod val="25000"/>
                      <a:lumOff val="75000"/>
                      <a:alpha val="20000"/>
                    </a:schemeClr>
                  </a:gs>
                </a:gsLst>
                <a:lin ang="12000000" scaled="0"/>
              </a:gra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16200000" flipV="1">
              <a:off x="6003430" y="3226822"/>
              <a:ext cx="1498600" cy="1393145"/>
            </a:xfrm>
            <a:prstGeom prst="arc">
              <a:avLst>
                <a:gd name="adj1" fmla="val 5250551"/>
                <a:gd name="adj2" fmla="val 2339093"/>
              </a:avLst>
            </a:prstGeom>
            <a:noFill/>
            <a:ln w="76200" cap="rnd">
              <a:gradFill>
                <a:gsLst>
                  <a:gs pos="20000">
                    <a:schemeClr val="tx1">
                      <a:lumMod val="10000"/>
                      <a:lumOff val="90000"/>
                      <a:alpha val="30000"/>
                    </a:schemeClr>
                  </a:gs>
                  <a:gs pos="100000">
                    <a:schemeClr val="tx1">
                      <a:lumMod val="25000"/>
                      <a:lumOff val="75000"/>
                      <a:alpha val="20000"/>
                    </a:schemeClr>
                  </a:gs>
                </a:gsLst>
                <a:lin ang="12000000" scaled="0"/>
              </a:gra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72048" y="3670118"/>
            <a:ext cx="550026" cy="550026"/>
            <a:chOff x="4372048" y="3670118"/>
            <a:chExt cx="550026" cy="550026"/>
          </a:xfrm>
        </p:grpSpPr>
        <p:sp>
          <p:nvSpPr>
            <p:cNvPr id="7" name="标题 1"/>
            <p:cNvSpPr txBox="1"/>
            <p:nvPr/>
          </p:nvSpPr>
          <p:spPr>
            <a:xfrm>
              <a:off x="4372048" y="3670118"/>
              <a:ext cx="550026" cy="55002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4527723" y="3825791"/>
              <a:ext cx="238677" cy="238678"/>
            </a:xfrm>
            <a:custGeom>
              <a:avLst/>
              <a:gdLst>
                <a:gd name="connsiteX0" fmla="*/ 438553 w 720000"/>
                <a:gd name="connsiteY0" fmla="*/ 189601 h 720000"/>
                <a:gd name="connsiteX1" fmla="*/ 503636 w 720000"/>
                <a:gd name="connsiteY1" fmla="*/ 216365 h 720000"/>
                <a:gd name="connsiteX2" fmla="*/ 503636 w 720000"/>
                <a:gd name="connsiteY2" fmla="*/ 346445 h 720000"/>
                <a:gd name="connsiteX3" fmla="*/ 362260 w 720000"/>
                <a:gd name="connsiteY3" fmla="*/ 487907 h 720000"/>
                <a:gd name="connsiteX4" fmla="*/ 191861 w 720000"/>
                <a:gd name="connsiteY4" fmla="*/ 528226 h 720000"/>
                <a:gd name="connsiteX5" fmla="*/ 232180 w 720000"/>
                <a:gd name="connsiteY5" fmla="*/ 357827 h 720000"/>
                <a:gd name="connsiteX6" fmla="*/ 373556 w 720000"/>
                <a:gd name="connsiteY6" fmla="*/ 216452 h 720000"/>
                <a:gd name="connsiteX7" fmla="*/ 438553 w 720000"/>
                <a:gd name="connsiteY7" fmla="*/ 189601 h 720000"/>
                <a:gd name="connsiteX8" fmla="*/ 438553 w 720000"/>
                <a:gd name="connsiteY8" fmla="*/ 141636 h 720000"/>
                <a:gd name="connsiteX9" fmla="*/ 339581 w 720000"/>
                <a:gd name="connsiteY9" fmla="*/ 182476 h 720000"/>
                <a:gd name="connsiteX10" fmla="*/ 198205 w 720000"/>
                <a:gd name="connsiteY10" fmla="*/ 323852 h 720000"/>
                <a:gd name="connsiteX11" fmla="*/ 141637 w 720000"/>
                <a:gd name="connsiteY11" fmla="*/ 578364 h 720000"/>
                <a:gd name="connsiteX12" fmla="*/ 396149 w 720000"/>
                <a:gd name="connsiteY12" fmla="*/ 521796 h 720000"/>
                <a:gd name="connsiteX13" fmla="*/ 537524 w 720000"/>
                <a:gd name="connsiteY13" fmla="*/ 380420 h 720000"/>
                <a:gd name="connsiteX14" fmla="*/ 537524 w 720000"/>
                <a:gd name="connsiteY14" fmla="*/ 182476 h 720000"/>
                <a:gd name="connsiteX15" fmla="*/ 438553 w 720000"/>
                <a:gd name="connsiteY15" fmla="*/ 141636 h 720000"/>
                <a:gd name="connsiteX16" fmla="*/ 120000 w 720000"/>
                <a:gd name="connsiteY16" fmla="*/ 0 h 720000"/>
                <a:gd name="connsiteX17" fmla="*/ 600000 w 720000"/>
                <a:gd name="connsiteY17" fmla="*/ 0 h 720000"/>
                <a:gd name="connsiteX18" fmla="*/ 720000 w 720000"/>
                <a:gd name="connsiteY18" fmla="*/ 120000 h 720000"/>
                <a:gd name="connsiteX19" fmla="*/ 720000 w 720000"/>
                <a:gd name="connsiteY19" fmla="*/ 600000 h 720000"/>
                <a:gd name="connsiteX20" fmla="*/ 600000 w 720000"/>
                <a:gd name="connsiteY20" fmla="*/ 720000 h 720000"/>
                <a:gd name="connsiteX21" fmla="*/ 120000 w 720000"/>
                <a:gd name="connsiteY21" fmla="*/ 720000 h 720000"/>
                <a:gd name="connsiteX22" fmla="*/ 0 w 720000"/>
                <a:gd name="connsiteY22" fmla="*/ 600000 h 720000"/>
                <a:gd name="connsiteX23" fmla="*/ 0 w 720000"/>
                <a:gd name="connsiteY23" fmla="*/ 120000 h 720000"/>
                <a:gd name="connsiteX24" fmla="*/ 120000 w 720000"/>
                <a:gd name="connsiteY24" fmla="*/ 0 h 720000"/>
              </a:gdLst>
              <a:ahLst/>
              <a:cxnLst/>
              <a:rect l="l" t="t" r="r" b="b"/>
              <a:pathLst>
                <a:path w="720000" h="720000">
                  <a:moveTo>
                    <a:pt x="438553" y="189601"/>
                  </a:moveTo>
                  <a:cubicBezTo>
                    <a:pt x="463230" y="189601"/>
                    <a:pt x="486344" y="199073"/>
                    <a:pt x="503636" y="216365"/>
                  </a:cubicBezTo>
                  <a:cubicBezTo>
                    <a:pt x="539523" y="252252"/>
                    <a:pt x="539523" y="310557"/>
                    <a:pt x="503636" y="346445"/>
                  </a:cubicBezTo>
                  <a:lnTo>
                    <a:pt x="362260" y="487907"/>
                  </a:lnTo>
                  <a:cubicBezTo>
                    <a:pt x="342622" y="507545"/>
                    <a:pt x="266503" y="522665"/>
                    <a:pt x="191861" y="528226"/>
                  </a:cubicBezTo>
                  <a:cubicBezTo>
                    <a:pt x="197336" y="453584"/>
                    <a:pt x="212456" y="377465"/>
                    <a:pt x="232180" y="357827"/>
                  </a:cubicBezTo>
                  <a:lnTo>
                    <a:pt x="373556" y="216452"/>
                  </a:lnTo>
                  <a:cubicBezTo>
                    <a:pt x="390761" y="199073"/>
                    <a:pt x="413875" y="189601"/>
                    <a:pt x="438553" y="189601"/>
                  </a:cubicBezTo>
                  <a:close/>
                  <a:moveTo>
                    <a:pt x="438553" y="141636"/>
                  </a:moveTo>
                  <a:cubicBezTo>
                    <a:pt x="402666" y="141636"/>
                    <a:pt x="366778" y="155278"/>
                    <a:pt x="339581" y="182476"/>
                  </a:cubicBezTo>
                  <a:lnTo>
                    <a:pt x="198205" y="323852"/>
                  </a:lnTo>
                  <a:cubicBezTo>
                    <a:pt x="143723" y="378335"/>
                    <a:pt x="141637" y="578364"/>
                    <a:pt x="141637" y="578364"/>
                  </a:cubicBezTo>
                  <a:cubicBezTo>
                    <a:pt x="141637" y="578364"/>
                    <a:pt x="341753" y="576278"/>
                    <a:pt x="396149" y="521796"/>
                  </a:cubicBezTo>
                  <a:lnTo>
                    <a:pt x="537524" y="380420"/>
                  </a:lnTo>
                  <a:cubicBezTo>
                    <a:pt x="592007" y="325938"/>
                    <a:pt x="592007" y="236872"/>
                    <a:pt x="537524" y="182476"/>
                  </a:cubicBezTo>
                  <a:cubicBezTo>
                    <a:pt x="510327" y="155191"/>
                    <a:pt x="474440" y="141636"/>
                    <a:pt x="438553" y="141636"/>
                  </a:cubicBezTo>
                  <a:close/>
                  <a:moveTo>
                    <a:pt x="120000" y="0"/>
                  </a:moveTo>
                  <a:lnTo>
                    <a:pt x="600000" y="0"/>
                  </a:lnTo>
                  <a:cubicBezTo>
                    <a:pt x="666040" y="0"/>
                    <a:pt x="720000" y="54048"/>
                    <a:pt x="720000" y="120000"/>
                  </a:cubicBezTo>
                  <a:lnTo>
                    <a:pt x="720000" y="600000"/>
                  </a:lnTo>
                  <a:cubicBezTo>
                    <a:pt x="720000" y="666039"/>
                    <a:pt x="666040" y="720000"/>
                    <a:pt x="600000" y="720000"/>
                  </a:cubicBezTo>
                  <a:lnTo>
                    <a:pt x="120000" y="720000"/>
                  </a:lnTo>
                  <a:cubicBezTo>
                    <a:pt x="53961" y="720000"/>
                    <a:pt x="0" y="666039"/>
                    <a:pt x="0" y="600000"/>
                  </a:cubicBezTo>
                  <a:lnTo>
                    <a:pt x="0" y="120000"/>
                  </a:lnTo>
                  <a:cubicBezTo>
                    <a:pt x="0" y="53961"/>
                    <a:pt x="53961" y="0"/>
                    <a:pt x="120000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22296" y="3670118"/>
            <a:ext cx="550026" cy="550026"/>
            <a:chOff x="7122296" y="3670118"/>
            <a:chExt cx="550026" cy="550026"/>
          </a:xfrm>
        </p:grpSpPr>
        <p:sp>
          <p:nvSpPr>
            <p:cNvPr id="10" name="标题 1"/>
            <p:cNvSpPr txBox="1"/>
            <p:nvPr/>
          </p:nvSpPr>
          <p:spPr>
            <a:xfrm>
              <a:off x="7122296" y="3670118"/>
              <a:ext cx="550026" cy="550026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7277971" y="3845450"/>
              <a:ext cx="238677" cy="216388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3665876" y="3742129"/>
            <a:ext cx="716280" cy="485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0">
                      <a:srgbClr val="46B1E1">
                        <a:alpha val="100000"/>
                      </a:srgbClr>
                    </a:gs>
                    <a:gs pos="60000">
                      <a:srgbClr val="15608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01.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755765" y="3742129"/>
            <a:ext cx="767080" cy="485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E9713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531635" y="3714145"/>
            <a:ext cx="2895600" cy="9176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可能表明客户在进行不诚实的交易或试图隐瞒信息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67511" y="3714145"/>
            <a:ext cx="2895600" cy="91887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通过语音检测进行情感分析，识别客户是否感到紧张或不安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4800" dirty="0"/>
          </a:p>
        </p:txBody>
      </p:sp>
      <p:sp>
        <p:nvSpPr>
          <p:cNvPr id="16" name="标题 1"/>
          <p:cNvSpPr txBox="1"/>
          <p:nvPr/>
        </p:nvSpPr>
        <p:spPr>
          <a:xfrm>
            <a:off x="1166223" y="1495458"/>
            <a:ext cx="9846853" cy="135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情感分析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60501" y="1612900"/>
            <a:ext cx="7027676" cy="1826998"/>
          </a:xfrm>
          <a:prstGeom prst="parallelogram">
            <a:avLst>
              <a:gd name="adj" fmla="val 5828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26778" b="26778"/>
          <a:stretch>
            <a:fillRect/>
          </a:stretch>
        </p:blipFill>
        <p:spPr>
          <a:xfrm>
            <a:off x="4816875" y="1130300"/>
            <a:ext cx="8884029" cy="2309597"/>
          </a:xfrm>
          <a:prstGeom prst="parallelogram">
            <a:avLst>
              <a:gd name="adj" fmla="val 58288"/>
            </a:avLst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79200" y="1944632"/>
            <a:ext cx="3740400" cy="1229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11672" y="4459764"/>
            <a:ext cx="4907227" cy="17767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允许客户在不与银行工作人员面对面交流的情况下完成KYC流程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11673" y="3683378"/>
            <a:ext cx="630372" cy="630372"/>
          </a:xfrm>
          <a:prstGeom prst="rect">
            <a:avLst/>
          </a:prstGeom>
          <a:solidFill>
            <a:schemeClr val="bg1"/>
          </a:solidFill>
          <a:ln w="6350" cap="sq">
            <a:solidFill>
              <a:schemeClr val="bg1">
                <a:lumMod val="85000"/>
              </a:schemeClr>
            </a:solidFill>
            <a:miter/>
          </a:ln>
          <a:effectLst>
            <a:outerShdw blurRad="101600" dist="76200" dir="5400000" algn="t" rotWithShape="0">
              <a:schemeClr val="accent1"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740262" y="3829392"/>
            <a:ext cx="373194" cy="33834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9198" y="4459764"/>
            <a:ext cx="4907227" cy="17767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提升用户体验，降低运营成本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79199" y="3683378"/>
            <a:ext cx="630372" cy="630372"/>
          </a:xfrm>
          <a:prstGeom prst="rect">
            <a:avLst/>
          </a:prstGeom>
          <a:solidFill>
            <a:schemeClr val="bg1"/>
          </a:solidFill>
          <a:ln w="6350" cap="sq">
            <a:solidFill>
              <a:schemeClr val="bg1">
                <a:lumMod val="85000"/>
              </a:schemeClr>
            </a:solidFill>
            <a:miter/>
          </a:ln>
          <a:effectLst>
            <a:outerShdw blurRad="101600" dist="76200" dir="5400000" algn="t" rotWithShape="0">
              <a:schemeClr val="accent1"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819573" y="3829392"/>
            <a:ext cx="349624" cy="33834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非面对面交互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22187" t="5228" r="29989" b="5620"/>
          <a:stretch>
            <a:fillRect/>
          </a:stretch>
        </p:blipFill>
        <p:spPr>
          <a:xfrm>
            <a:off x="5872284" y="0"/>
            <a:ext cx="6320555" cy="6603612"/>
          </a:xfrm>
          <a:custGeom>
            <a:avLst/>
            <a:gdLst/>
            <a:ahLst/>
            <a:cxnLst/>
            <a:rect l="l" t="t" r="r" b="b"/>
            <a:pathLst>
              <a:path w="6320555" h="6603612">
                <a:moveTo>
                  <a:pt x="4620631" y="700849"/>
                </a:moveTo>
                <a:cubicBezTo>
                  <a:pt x="3912529" y="700849"/>
                  <a:pt x="3338499" y="1274879"/>
                  <a:pt x="3338499" y="1982981"/>
                </a:cubicBezTo>
                <a:cubicBezTo>
                  <a:pt x="3338499" y="2691083"/>
                  <a:pt x="3912529" y="3265114"/>
                  <a:pt x="4620631" y="3265114"/>
                </a:cubicBezTo>
                <a:cubicBezTo>
                  <a:pt x="5328732" y="3265114"/>
                  <a:pt x="5902763" y="2691083"/>
                  <a:pt x="5902763" y="1982981"/>
                </a:cubicBezTo>
                <a:cubicBezTo>
                  <a:pt x="5902763" y="1274879"/>
                  <a:pt x="5328732" y="700849"/>
                  <a:pt x="4620631" y="700849"/>
                </a:cubicBezTo>
                <a:close/>
                <a:moveTo>
                  <a:pt x="446488" y="0"/>
                </a:moveTo>
                <a:lnTo>
                  <a:pt x="6320555" y="0"/>
                </a:lnTo>
                <a:lnTo>
                  <a:pt x="6320555" y="6279390"/>
                </a:lnTo>
                <a:lnTo>
                  <a:pt x="6209358" y="6323233"/>
                </a:lnTo>
                <a:cubicBezTo>
                  <a:pt x="5713968" y="6504620"/>
                  <a:pt x="5178860" y="6603612"/>
                  <a:pt x="4620631" y="6603612"/>
                </a:cubicBezTo>
                <a:cubicBezTo>
                  <a:pt x="2068727" y="6603612"/>
                  <a:pt x="0" y="4534885"/>
                  <a:pt x="0" y="1982981"/>
                </a:cubicBezTo>
                <a:cubicBezTo>
                  <a:pt x="0" y="1345006"/>
                  <a:pt x="129296" y="737228"/>
                  <a:pt x="363112" y="18442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1106526" y="1375883"/>
            <a:ext cx="4148405" cy="11085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78789" y="2882900"/>
            <a:ext cx="3779830" cy="2217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帮助金融机构满足反洗钱（AML）和反恐怖融资法规的合规要求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195427" y="2883820"/>
            <a:ext cx="192176" cy="19217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95427" y="5359400"/>
            <a:ext cx="1227614" cy="1611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36435" y="5357940"/>
            <a:ext cx="1227614" cy="162626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合规性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前言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27185" t="588" r="32630" b="387"/>
          <a:stretch>
            <a:fillRect/>
          </a:stretch>
        </p:blipFill>
        <p:spPr>
          <a:xfrm>
            <a:off x="660400" y="1490685"/>
            <a:ext cx="5092700" cy="3301161"/>
          </a:xfrm>
          <a:custGeom>
            <a:avLst/>
            <a:gdLst/>
            <a:ahLst/>
            <a:cxnLst/>
            <a:rect l="l" t="t" r="r" b="b"/>
            <a:pathLst>
              <a:path w="5092700" h="3301161">
                <a:moveTo>
                  <a:pt x="0" y="0"/>
                </a:moveTo>
                <a:lnTo>
                  <a:pt x="5092700" y="0"/>
                </a:lnTo>
                <a:lnTo>
                  <a:pt x="5092700" y="3301161"/>
                </a:lnTo>
                <a:lnTo>
                  <a:pt x="0" y="330116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163923" y="3728958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00452" y="3865487"/>
            <a:ext cx="266942" cy="26694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838900" y="3733800"/>
            <a:ext cx="4680000" cy="1925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对于预防和减少金融犯罪至关重要。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63923" y="1605342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23594" y="1749342"/>
            <a:ext cx="220658" cy="25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38900" y="1600200"/>
            <a:ext cx="4680000" cy="15698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用于持续监控交易行为，及时发现异常活动。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1" y="4905517"/>
            <a:ext cx="5092700" cy="86819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3753" y="5010391"/>
            <a:ext cx="4825998" cy="658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持续监控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13804" y="2232661"/>
            <a:ext cx="4937416" cy="119062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t" rotWithShape="0">
              <a:srgbClr val="000000">
                <a:alpha val="40000"/>
              </a:srgbClr>
            </a:outerShdw>
          </a:effectLst>
        </p:spPr>
        <p:txBody>
          <a:bodyPr vert="horz" wrap="square" lIns="1007999" tIns="45720" rIns="36000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16247" b="16247"/>
          <a:stretch>
            <a:fillRect/>
          </a:stretch>
        </p:blipFill>
        <p:spPr>
          <a:xfrm>
            <a:off x="7112000" y="0"/>
            <a:ext cx="508000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2019618" y="3812888"/>
            <a:ext cx="3931602" cy="2111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70000"/>
                  </a:srgbClr>
                </a:solidFill>
                <a:latin typeface="Source Han Sans"/>
                <a:ea typeface="Source Han Sans"/>
                <a:cs typeface="Source Han Sans"/>
              </a:rPr>
              <a:t>与其他生物识别技术结合使用，提供多层次的验证。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12000" y="3207508"/>
            <a:ext cx="4076382" cy="2757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70000"/>
                  </a:srgbClr>
                </a:solidFill>
                <a:latin typeface="Source Han Sans"/>
                <a:ea typeface="Source Han Sans"/>
                <a:cs typeface="Source Han Sans"/>
              </a:rPr>
              <a:t>进一步增强KYC流程的安全性。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交叉验证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67" b="32660"/>
          <a:stretch>
            <a:fillRect/>
          </a:stretch>
        </p:blipFill>
        <p:spPr>
          <a:xfrm>
            <a:off x="0" y="0"/>
            <a:ext cx="12192000" cy="4514664"/>
          </a:xfrm>
          <a:custGeom>
            <a:avLst/>
            <a:gdLst>
              <a:gd name="connsiteX0" fmla="*/ 0 w 12192000"/>
              <a:gd name="connsiteY0" fmla="*/ 0 h 4514664"/>
              <a:gd name="connsiteX1" fmla="*/ 12192000 w 12192000"/>
              <a:gd name="connsiteY1" fmla="*/ 0 h 4514664"/>
              <a:gd name="connsiteX2" fmla="*/ 12192000 w 12192000"/>
              <a:gd name="connsiteY2" fmla="*/ 3300126 h 4514664"/>
              <a:gd name="connsiteX3" fmla="*/ 11942147 w 12192000"/>
              <a:gd name="connsiteY3" fmla="*/ 3418729 h 4514664"/>
              <a:gd name="connsiteX4" fmla="*/ 6096000 w 12192000"/>
              <a:gd name="connsiteY4" fmla="*/ 4514664 h 4514664"/>
              <a:gd name="connsiteX5" fmla="*/ 249853 w 12192000"/>
              <a:gd name="connsiteY5" fmla="*/ 3418729 h 4514664"/>
              <a:gd name="connsiteX6" fmla="*/ 0 w 12192000"/>
              <a:gd name="connsiteY6" fmla="*/ 3300126 h 4514664"/>
            </a:gdLst>
            <a:ahLst/>
            <a:cxnLst/>
            <a:rect l="l" t="t" r="r" b="b"/>
            <a:pathLst>
              <a:path w="12192000" h="4514664">
                <a:moveTo>
                  <a:pt x="0" y="0"/>
                </a:moveTo>
                <a:lnTo>
                  <a:pt x="12192000" y="0"/>
                </a:lnTo>
                <a:lnTo>
                  <a:pt x="12192000" y="3300126"/>
                </a:lnTo>
                <a:lnTo>
                  <a:pt x="11942147" y="3418729"/>
                </a:lnTo>
                <a:cubicBezTo>
                  <a:pt x="10445988" y="4095854"/>
                  <a:pt x="8379063" y="4514664"/>
                  <a:pt x="6096000" y="4514664"/>
                </a:cubicBezTo>
                <a:cubicBezTo>
                  <a:pt x="3812938" y="4514664"/>
                  <a:pt x="1746013" y="4095854"/>
                  <a:pt x="249853" y="3418729"/>
                </a:cubicBezTo>
                <a:lnTo>
                  <a:pt x="0" y="330012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12192000" cy="4514664"/>
          </a:xfrm>
          <a:custGeom>
            <a:avLst/>
            <a:gdLst>
              <a:gd name="connsiteX0" fmla="*/ 0 w 12192000"/>
              <a:gd name="connsiteY0" fmla="*/ 0 h 4514664"/>
              <a:gd name="connsiteX1" fmla="*/ 12192000 w 12192000"/>
              <a:gd name="connsiteY1" fmla="*/ 0 h 4514664"/>
              <a:gd name="connsiteX2" fmla="*/ 12192000 w 12192000"/>
              <a:gd name="connsiteY2" fmla="*/ 3300126 h 4514664"/>
              <a:gd name="connsiteX3" fmla="*/ 11942147 w 12192000"/>
              <a:gd name="connsiteY3" fmla="*/ 3418729 h 4514664"/>
              <a:gd name="connsiteX4" fmla="*/ 6096000 w 12192000"/>
              <a:gd name="connsiteY4" fmla="*/ 4514664 h 4514664"/>
              <a:gd name="connsiteX5" fmla="*/ 249853 w 12192000"/>
              <a:gd name="connsiteY5" fmla="*/ 3418729 h 4514664"/>
              <a:gd name="connsiteX6" fmla="*/ 0 w 12192000"/>
              <a:gd name="connsiteY6" fmla="*/ 3300126 h 4514664"/>
            </a:gdLst>
            <a:ahLst/>
            <a:cxnLst/>
            <a:rect l="l" t="t" r="r" b="b"/>
            <a:pathLst>
              <a:path w="12192000" h="4514664">
                <a:moveTo>
                  <a:pt x="0" y="0"/>
                </a:moveTo>
                <a:lnTo>
                  <a:pt x="12192000" y="0"/>
                </a:lnTo>
                <a:lnTo>
                  <a:pt x="12192000" y="3300126"/>
                </a:lnTo>
                <a:lnTo>
                  <a:pt x="11942147" y="3418729"/>
                </a:lnTo>
                <a:cubicBezTo>
                  <a:pt x="10445988" y="4095854"/>
                  <a:pt x="8379063" y="4514664"/>
                  <a:pt x="6096000" y="4514664"/>
                </a:cubicBezTo>
                <a:cubicBezTo>
                  <a:pt x="3812938" y="4514664"/>
                  <a:pt x="1746013" y="4095854"/>
                  <a:pt x="249853" y="3418729"/>
                </a:cubicBezTo>
                <a:lnTo>
                  <a:pt x="0" y="330012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14721" y="1596289"/>
            <a:ext cx="6762558" cy="1916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36268" y="4340043"/>
            <a:ext cx="12264536" cy="1400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A2D8F0">
                        <a:alpha val="20000"/>
                      </a:srgbClr>
                    </a:gs>
                    <a:gs pos="100000">
                      <a:srgbClr val="F0F8FD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flipH="1">
            <a:off x="3112085" y="384131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3" name="标题 1"/>
          <p:cNvSpPr txBox="1"/>
          <p:nvPr/>
        </p:nvSpPr>
        <p:spPr>
          <a:xfrm rot="21272003" flipH="1">
            <a:off x="5182667" y="4190548"/>
            <a:ext cx="7100425" cy="1573388"/>
          </a:xfrm>
          <a:custGeom>
            <a:avLst/>
            <a:gdLst>
              <a:gd name="connsiteX0" fmla="*/ 0 w 7100425"/>
              <a:gd name="connsiteY0" fmla="*/ 0 h 1573388"/>
              <a:gd name="connsiteX1" fmla="*/ 104270 w 7100425"/>
              <a:gd name="connsiteY1" fmla="*/ 1089536 h 1573388"/>
              <a:gd name="connsiteX2" fmla="*/ 193420 w 7100425"/>
              <a:gd name="connsiteY2" fmla="*/ 1118654 h 1573388"/>
              <a:gd name="connsiteX3" fmla="*/ 3601752 w 7100425"/>
              <a:gd name="connsiteY3" fmla="*/ 1573388 h 1573388"/>
              <a:gd name="connsiteX4" fmla="*/ 7010084 w 7100425"/>
              <a:gd name="connsiteY4" fmla="*/ 1118654 h 1573388"/>
              <a:gd name="connsiteX5" fmla="*/ 7100425 w 7100425"/>
              <a:gd name="connsiteY5" fmla="*/ 1089147 h 1573388"/>
              <a:gd name="connsiteX6" fmla="*/ 6993693 w 7100425"/>
              <a:gd name="connsiteY6" fmla="*/ 1115035 h 1573388"/>
              <a:gd name="connsiteX7" fmla="*/ 3064883 w 7100425"/>
              <a:gd name="connsiteY7" fmla="*/ 1097770 h 1573388"/>
              <a:gd name="connsiteX8" fmla="*/ 181814 w 7100425"/>
              <a:gd name="connsiteY8" fmla="*/ 102138 h 1573388"/>
            </a:gdLst>
            <a:ahLst/>
            <a:cxnLst/>
            <a:rect l="l" t="t" r="r" b="b"/>
            <a:pathLst>
              <a:path w="7100425" h="1573388">
                <a:moveTo>
                  <a:pt x="0" y="0"/>
                </a:moveTo>
                <a:lnTo>
                  <a:pt x="104270" y="1089536"/>
                </a:lnTo>
                <a:lnTo>
                  <a:pt x="193420" y="1118654"/>
                </a:lnTo>
                <a:cubicBezTo>
                  <a:pt x="1166349" y="1405749"/>
                  <a:pt x="2339229" y="1573388"/>
                  <a:pt x="3601752" y="1573388"/>
                </a:cubicBezTo>
                <a:cubicBezTo>
                  <a:pt x="4864275" y="1573388"/>
                  <a:pt x="6037156" y="1405750"/>
                  <a:pt x="7010084" y="1118654"/>
                </a:cubicBezTo>
                <a:lnTo>
                  <a:pt x="7100425" y="1089147"/>
                </a:lnTo>
                <a:lnTo>
                  <a:pt x="6993693" y="1115035"/>
                </a:lnTo>
                <a:cubicBezTo>
                  <a:pt x="5876481" y="1364731"/>
                  <a:pt x="4503942" y="1378094"/>
                  <a:pt x="3064883" y="1097770"/>
                </a:cubicBezTo>
                <a:cubicBezTo>
                  <a:pt x="1985589" y="887526"/>
                  <a:pt x="1002983" y="538208"/>
                  <a:pt x="181814" y="102138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360017">
            <a:off x="-88326" y="4456055"/>
            <a:ext cx="6658866" cy="1340939"/>
          </a:xfrm>
          <a:custGeom>
            <a:avLst/>
            <a:gdLst>
              <a:gd name="connsiteX0" fmla="*/ 0 w 6658866"/>
              <a:gd name="connsiteY0" fmla="*/ 0 h 1340939"/>
              <a:gd name="connsiteX1" fmla="*/ 101880 w 6658866"/>
              <a:gd name="connsiteY1" fmla="*/ 51113 h 1340939"/>
              <a:gd name="connsiteX2" fmla="*/ 2623324 w 6658866"/>
              <a:gd name="connsiteY2" fmla="*/ 865321 h 1340939"/>
              <a:gd name="connsiteX3" fmla="*/ 6552135 w 6658866"/>
              <a:gd name="connsiteY3" fmla="*/ 882586 h 1340939"/>
              <a:gd name="connsiteX4" fmla="*/ 6658866 w 6658866"/>
              <a:gd name="connsiteY4" fmla="*/ 856698 h 1340939"/>
              <a:gd name="connsiteX5" fmla="*/ 6568525 w 6658866"/>
              <a:gd name="connsiteY5" fmla="*/ 886205 h 1340939"/>
              <a:gd name="connsiteX6" fmla="*/ 3160193 w 6658866"/>
              <a:gd name="connsiteY6" fmla="*/ 1340939 h 1340939"/>
              <a:gd name="connsiteX7" fmla="*/ 254478 w 6658866"/>
              <a:gd name="connsiteY7" fmla="*/ 1019575 h 1340939"/>
              <a:gd name="connsiteX8" fmla="*/ 102940 w 6658866"/>
              <a:gd name="connsiteY8" fmla="*/ 979364 h 1340939"/>
            </a:gdLst>
            <a:ahLst/>
            <a:cxnLst/>
            <a:rect l="l" t="t" r="r" b="b"/>
            <a:pathLst>
              <a:path w="6658866" h="1340939">
                <a:moveTo>
                  <a:pt x="0" y="0"/>
                </a:moveTo>
                <a:lnTo>
                  <a:pt x="101880" y="51113"/>
                </a:lnTo>
                <a:cubicBezTo>
                  <a:pt x="844142" y="402726"/>
                  <a:pt x="1698214" y="685112"/>
                  <a:pt x="2623324" y="865321"/>
                </a:cubicBezTo>
                <a:cubicBezTo>
                  <a:pt x="4062383" y="1145645"/>
                  <a:pt x="5434922" y="1132282"/>
                  <a:pt x="6552135" y="882586"/>
                </a:cubicBezTo>
                <a:lnTo>
                  <a:pt x="6658866" y="856698"/>
                </a:lnTo>
                <a:lnTo>
                  <a:pt x="6568525" y="886205"/>
                </a:lnTo>
                <a:cubicBezTo>
                  <a:pt x="5595597" y="1173301"/>
                  <a:pt x="4422716" y="1340939"/>
                  <a:pt x="3160193" y="1340939"/>
                </a:cubicBezTo>
                <a:cubicBezTo>
                  <a:pt x="2108091" y="1340939"/>
                  <a:pt x="1118240" y="1224523"/>
                  <a:pt x="254478" y="1019575"/>
                </a:cubicBezTo>
                <a:lnTo>
                  <a:pt x="102940" y="97936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2512947" y="4254174"/>
            <a:ext cx="7166107" cy="2603825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178847" y="4289243"/>
            <a:ext cx="1654628" cy="37968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03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46205" y="4371278"/>
            <a:ext cx="1319912" cy="21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主讲人：AiPPT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358525" y="4289243"/>
            <a:ext cx="1654628" cy="37968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03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75083" y="4371278"/>
            <a:ext cx="1434212" cy="21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时间：20XX.XX
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7667296" y="384131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7281445" y="380272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374181" y="380272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159792" y="3594832"/>
            <a:ext cx="1872417" cy="50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45649" y="4822636"/>
            <a:ext cx="3779081" cy="254315"/>
          </a:xfrm>
          <a:prstGeom prst="trapezoid">
            <a:avLst>
              <a:gd name="adj" fmla="val 19690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8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78974" y="1300711"/>
            <a:ext cx="9034053" cy="133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97612" y="3013511"/>
            <a:ext cx="3344231" cy="3838520"/>
          </a:xfrm>
          <a:prstGeom prst="roundRect">
            <a:avLst>
              <a:gd name="adj" fmla="val 2882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52072" y="3289300"/>
            <a:ext cx="2835311" cy="27388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KYC（了解你的客户）是金融机构及其他组织在开户和进行交易时必须遵守的法律要求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096001" y="3008380"/>
            <a:ext cx="3344231" cy="3838520"/>
          </a:xfrm>
          <a:prstGeom prst="roundRect">
            <a:avLst>
              <a:gd name="adj" fmla="val 2882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06721" y="3284786"/>
            <a:ext cx="2922792" cy="2838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目的是防止洗钱、恐怖融资等非法活动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 rot="5400000">
            <a:off x="7677849" y="4949636"/>
            <a:ext cx="3779081" cy="254315"/>
          </a:xfrm>
          <a:prstGeom prst="trapezoid">
            <a:avLst>
              <a:gd name="adj" fmla="val 19690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8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6059351"/>
            <a:ext cx="12192000" cy="798649"/>
          </a:xfrm>
          <a:custGeom>
            <a:avLst/>
            <a:gdLst>
              <a:gd name="connsiteX0" fmla="*/ 0 w 12192000"/>
              <a:gd name="connsiteY0" fmla="*/ 0 h 798649"/>
              <a:gd name="connsiteX1" fmla="*/ 216556 w 12192000"/>
              <a:gd name="connsiteY1" fmla="*/ 47896 h 798649"/>
              <a:gd name="connsiteX2" fmla="*/ 6096001 w 12192000"/>
              <a:gd name="connsiteY2" fmla="*/ 606458 h 798649"/>
              <a:gd name="connsiteX3" fmla="*/ 11975446 w 12192000"/>
              <a:gd name="connsiteY3" fmla="*/ 47896 h 798649"/>
              <a:gd name="connsiteX4" fmla="*/ 12192000 w 12192000"/>
              <a:gd name="connsiteY4" fmla="*/ 1 h 798649"/>
              <a:gd name="connsiteX5" fmla="*/ 12192000 w 12192000"/>
              <a:gd name="connsiteY5" fmla="*/ 798649 h 798649"/>
              <a:gd name="connsiteX6" fmla="*/ 0 w 12192000"/>
              <a:gd name="connsiteY6" fmla="*/ 798649 h 798649"/>
            </a:gdLst>
            <a:ahLst/>
            <a:cxnLst/>
            <a:rect l="l" t="t" r="r" b="b"/>
            <a:pathLst>
              <a:path w="12192000" h="798649">
                <a:moveTo>
                  <a:pt x="0" y="0"/>
                </a:moveTo>
                <a:lnTo>
                  <a:pt x="216556" y="47896"/>
                </a:lnTo>
                <a:cubicBezTo>
                  <a:pt x="1894877" y="400543"/>
                  <a:pt x="3918122" y="606458"/>
                  <a:pt x="6096001" y="606458"/>
                </a:cubicBezTo>
                <a:cubicBezTo>
                  <a:pt x="8273880" y="606458"/>
                  <a:pt x="10297125" y="400543"/>
                  <a:pt x="11975446" y="47896"/>
                </a:cubicBezTo>
                <a:lnTo>
                  <a:pt x="12192000" y="1"/>
                </a:lnTo>
                <a:lnTo>
                  <a:pt x="12192000" y="798649"/>
                </a:lnTo>
                <a:lnTo>
                  <a:pt x="0" y="798649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 w="12700" cap="flat">
            <a:noFill/>
            <a:miter/>
          </a:ln>
          <a:effectLst>
            <a:outerShdw blurRad="4064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KYC的重要性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需要进行KYC的组织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661262" y="1491941"/>
            <a:ext cx="1970647" cy="6812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8446885" y="1808050"/>
            <a:ext cx="0" cy="182164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</p:cxnSp>
      <p:sp>
        <p:nvSpPr>
          <p:cNvPr id="5" name="标题 1"/>
          <p:cNvSpPr txBox="1"/>
          <p:nvPr/>
        </p:nvSpPr>
        <p:spPr>
          <a:xfrm>
            <a:off x="8661262" y="3714441"/>
            <a:ext cx="1970647" cy="6812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8446885" y="4030550"/>
            <a:ext cx="0" cy="182164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</p:cxnSp>
      <p:sp>
        <p:nvSpPr>
          <p:cNvPr id="7" name="标题 1"/>
          <p:cNvSpPr txBox="1"/>
          <p:nvPr/>
        </p:nvSpPr>
        <p:spPr>
          <a:xfrm>
            <a:off x="8768887" y="2314008"/>
            <a:ext cx="2280113" cy="1263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KYC主要适用于金融行业的组织，包括银行、保险公司、证券交易商等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8768887" y="4553467"/>
            <a:ext cx="2280113" cy="1263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不同国家的KYC要求可能有所不同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60400" y="1682156"/>
            <a:ext cx="3265426" cy="88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151207" y="1682156"/>
            <a:ext cx="3889585" cy="194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151207" y="3907398"/>
            <a:ext cx="3889585" cy="194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金融行业的主要要求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7319074" y="2965909"/>
            <a:ext cx="1023512" cy="0"/>
          </a:xfrm>
          <a:prstGeom prst="line">
            <a:avLst/>
          </a:prstGeom>
          <a:solidFill>
            <a:schemeClr val="accent5">
              <a:alpha val="15000"/>
            </a:schemeClr>
          </a:solidFill>
          <a:ln w="12700" cap="rnd">
            <a:solidFill>
              <a:schemeClr val="accent1">
                <a:lumMod val="20000"/>
                <a:lumOff val="80000"/>
              </a:schemeClr>
            </a:solidFill>
            <a:round/>
          </a:ln>
        </p:spPr>
      </p:cxnSp>
      <p:cxnSp>
        <p:nvCxnSpPr>
          <p:cNvPr id="4" name="标题 1"/>
          <p:cNvCxnSpPr/>
          <p:nvPr/>
        </p:nvCxnSpPr>
        <p:spPr>
          <a:xfrm>
            <a:off x="3606791" y="2965909"/>
            <a:ext cx="838407" cy="0"/>
          </a:xfrm>
          <a:prstGeom prst="line">
            <a:avLst/>
          </a:prstGeom>
          <a:solidFill>
            <a:schemeClr val="accent3">
              <a:alpha val="15000"/>
            </a:schemeClr>
          </a:solidFill>
          <a:ln w="12700" cap="rnd">
            <a:solidFill>
              <a:schemeClr val="accent1">
                <a:lumMod val="20000"/>
                <a:lumOff val="80000"/>
              </a:schemeClr>
            </a:solidFill>
            <a:round/>
          </a:ln>
        </p:spPr>
      </p:cxnSp>
      <p:sp>
        <p:nvSpPr>
          <p:cNvPr id="5" name="标题 1"/>
          <p:cNvSpPr txBox="1"/>
          <p:nvPr/>
        </p:nvSpPr>
        <p:spPr>
          <a:xfrm>
            <a:off x="4445198" y="2860765"/>
            <a:ext cx="3058982" cy="216000"/>
          </a:xfrm>
          <a:prstGeom prst="roundRect">
            <a:avLst>
              <a:gd name="adj" fmla="val 24900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69837" y="2860765"/>
            <a:ext cx="3058982" cy="216000"/>
          </a:xfrm>
          <a:prstGeom prst="roundRect">
            <a:avLst>
              <a:gd name="adj" fmla="val 24900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50378" y="3365114"/>
            <a:ext cx="3073400" cy="10688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不同地区的法规要求，例如欧洲的GDPR和AML5指令，美国的《银行保密法》和《美国爱国者法案》。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25739" y="3365114"/>
            <a:ext cx="3073400" cy="699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反洗钱（AML）法律要求金融机构验证客户身份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0480" y="2109437"/>
            <a:ext cx="2688771" cy="3545958"/>
          </a:xfrm>
          <a:prstGeom prst="roundRect">
            <a:avLst>
              <a:gd name="adj" fmla="val 908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07015" y="1609005"/>
            <a:ext cx="1000864" cy="1000864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34871" y="1952976"/>
            <a:ext cx="345154" cy="31292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83851" y="2857500"/>
            <a:ext cx="2189569" cy="25523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法律和法规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KYC的主要流程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1699" t="16798" r="57525" b="22030"/>
          <a:stretch>
            <a:fillRect/>
          </a:stretch>
        </p:blipFill>
        <p:spPr>
          <a:xfrm>
            <a:off x="660400" y="1130300"/>
            <a:ext cx="2823580" cy="5003800"/>
          </a:xfrm>
          <a:custGeom>
            <a:avLst/>
            <a:gdLst/>
            <a:ahLst/>
            <a:cxnLst/>
            <a:rect l="l" t="t" r="r" b="b"/>
            <a:pathLst>
              <a:path w="2823580" h="5003800">
                <a:moveTo>
                  <a:pt x="217698" y="0"/>
                </a:moveTo>
                <a:lnTo>
                  <a:pt x="2605882" y="0"/>
                </a:lnTo>
                <a:cubicBezTo>
                  <a:pt x="2726113" y="0"/>
                  <a:pt x="2823580" y="97467"/>
                  <a:pt x="2823580" y="217698"/>
                </a:cubicBezTo>
                <a:lnTo>
                  <a:pt x="2823580" y="4786102"/>
                </a:lnTo>
                <a:cubicBezTo>
                  <a:pt x="2823580" y="4906333"/>
                  <a:pt x="2726113" y="5003800"/>
                  <a:pt x="2605882" y="5003800"/>
                </a:cubicBezTo>
                <a:lnTo>
                  <a:pt x="217698" y="5003800"/>
                </a:lnTo>
                <a:cubicBezTo>
                  <a:pt x="97467" y="5003800"/>
                  <a:pt x="0" y="4906333"/>
                  <a:pt x="0" y="4786102"/>
                </a:cubicBezTo>
                <a:lnTo>
                  <a:pt x="0" y="217698"/>
                </a:lnTo>
                <a:cubicBezTo>
                  <a:pt x="0" y="97467"/>
                  <a:pt x="97467" y="0"/>
                  <a:pt x="21769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25561" t="11124" r="33663" b="27704"/>
          <a:stretch>
            <a:fillRect/>
          </a:stretch>
        </p:blipFill>
        <p:spPr>
          <a:xfrm>
            <a:off x="3707126" y="2620650"/>
            <a:ext cx="3298654" cy="1506133"/>
          </a:xfrm>
          <a:custGeom>
            <a:avLst/>
            <a:gdLst/>
            <a:ahLst/>
            <a:cxnLst/>
            <a:rect l="l" t="t" r="r" b="b"/>
            <a:pathLst>
              <a:path w="3298654" h="1506133">
                <a:moveTo>
                  <a:pt x="210250" y="0"/>
                </a:moveTo>
                <a:lnTo>
                  <a:pt x="3088404" y="0"/>
                </a:lnTo>
                <a:cubicBezTo>
                  <a:pt x="3204522" y="0"/>
                  <a:pt x="3298654" y="70803"/>
                  <a:pt x="3298654" y="158144"/>
                </a:cubicBezTo>
                <a:lnTo>
                  <a:pt x="3298654" y="1347989"/>
                </a:lnTo>
                <a:cubicBezTo>
                  <a:pt x="3298654" y="1435330"/>
                  <a:pt x="3204522" y="1506133"/>
                  <a:pt x="3088404" y="1506133"/>
                </a:cubicBezTo>
                <a:lnTo>
                  <a:pt x="210250" y="1506133"/>
                </a:lnTo>
                <a:cubicBezTo>
                  <a:pt x="94132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94132" y="0"/>
                  <a:pt x="21025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58705" t="2871" r="519" b="35957"/>
          <a:stretch>
            <a:fillRect/>
          </a:stretch>
        </p:blipFill>
        <p:spPr>
          <a:xfrm>
            <a:off x="7387691" y="2620651"/>
            <a:ext cx="3297600" cy="1506133"/>
          </a:xfrm>
          <a:custGeom>
            <a:avLst/>
            <a:gdLst/>
            <a:ahLst/>
            <a:cxnLst/>
            <a:rect l="l" t="t" r="r" b="b"/>
            <a:pathLst>
              <a:path w="3297600" h="1506133">
                <a:moveTo>
                  <a:pt x="210183" y="0"/>
                </a:moveTo>
                <a:lnTo>
                  <a:pt x="3087417" y="0"/>
                </a:lnTo>
                <a:cubicBezTo>
                  <a:pt x="3203499" y="0"/>
                  <a:pt x="3297600" y="70803"/>
                  <a:pt x="3297600" y="158144"/>
                </a:cubicBezTo>
                <a:lnTo>
                  <a:pt x="3297600" y="1347989"/>
                </a:lnTo>
                <a:cubicBezTo>
                  <a:pt x="3297600" y="1435330"/>
                  <a:pt x="3203499" y="1506133"/>
                  <a:pt x="3087417" y="1506133"/>
                </a:cubicBezTo>
                <a:lnTo>
                  <a:pt x="210183" y="1506133"/>
                </a:lnTo>
                <a:cubicBezTo>
                  <a:pt x="94101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94101" y="0"/>
                  <a:pt x="2101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flipH="1">
            <a:off x="3694423" y="1491889"/>
            <a:ext cx="118034" cy="866105"/>
          </a:xfrm>
          <a:prstGeom prst="roundRect">
            <a:avLst>
              <a:gd name="adj" fmla="val 44900"/>
            </a:avLst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flipH="1">
            <a:off x="3769538" y="6072415"/>
            <a:ext cx="1482193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cxnSp>
        <p:nvCxnSpPr>
          <p:cNvPr id="8" name="标题 1"/>
          <p:cNvCxnSpPr/>
          <p:nvPr/>
        </p:nvCxnSpPr>
        <p:spPr>
          <a:xfrm flipH="1">
            <a:off x="7450105" y="6056547"/>
            <a:ext cx="3235186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40000"/>
                    <a:lumOff val="6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sp>
        <p:nvSpPr>
          <p:cNvPr id="9" name="标题 1"/>
          <p:cNvSpPr txBox="1"/>
          <p:nvPr/>
        </p:nvSpPr>
        <p:spPr>
          <a:xfrm>
            <a:off x="3707125" y="4490115"/>
            <a:ext cx="3297600" cy="1121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收集客户信息，如姓名、出生日期和地址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387692" y="4490114"/>
            <a:ext cx="3297600" cy="1121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验证客户身份，可能包括身份证件验证、面对面验证、地址验证等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000042" y="1491879"/>
            <a:ext cx="6530463" cy="866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客户身份识别程序（CIP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）</a:t>
            </a:r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D6BBBE7-E884-697D-A7FD-2F0FC7538437}"/>
              </a:ext>
            </a:extLst>
          </p:cNvPr>
          <p:cNvSpPr txBox="1"/>
          <p:nvPr/>
        </p:nvSpPr>
        <p:spPr>
          <a:xfrm>
            <a:off x="4000042" y="1224744"/>
            <a:ext cx="6530462" cy="1121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我们的算法主要针对客户身份识别过程，利用神经网络检测人声是否真实，而非机器合成，防止恶意注册。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742</Words>
  <Application>Microsoft Office PowerPoint</Application>
  <PresentationFormat>宽屏</PresentationFormat>
  <Paragraphs>168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Arial</vt:lpstr>
      <vt:lpstr>OPPOSans R</vt:lpstr>
      <vt:lpstr>OPPOSans H</vt:lpstr>
      <vt:lpstr>Source Han Sans CN Bold</vt:lpstr>
      <vt:lpstr>微软雅黑</vt:lpstr>
      <vt:lpstr>Source Han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Showilson Chui</cp:lastModifiedBy>
  <cp:revision>39</cp:revision>
  <dcterms:modified xsi:type="dcterms:W3CDTF">2024-11-22T12:25:46Z</dcterms:modified>
</cp:coreProperties>
</file>